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9"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91" r:id="rId22"/>
    <p:sldId id="275" r:id="rId23"/>
    <p:sldId id="276" r:id="rId24"/>
    <p:sldId id="277" r:id="rId25"/>
    <p:sldId id="278" r:id="rId26"/>
    <p:sldId id="279" r:id="rId27"/>
    <p:sldId id="280" r:id="rId28"/>
    <p:sldId id="281" r:id="rId29"/>
    <p:sldId id="282" r:id="rId30"/>
    <p:sldId id="283" r:id="rId31"/>
    <p:sldId id="286" r:id="rId32"/>
    <p:sldId id="284" r:id="rId33"/>
    <p:sldId id="285" r:id="rId34"/>
    <p:sldId id="287" r:id="rId35"/>
    <p:sldId id="288" r:id="rId36"/>
    <p:sldId id="289" r:id="rId37"/>
    <p:sldId id="290" r:id="rId38"/>
    <p:sldId id="292" r:id="rId39"/>
    <p:sldId id="293" r:id="rId40"/>
    <p:sldId id="294" r:id="rId41"/>
    <p:sldId id="295" r:id="rId42"/>
    <p:sldId id="296" r:id="rId43"/>
    <p:sldId id="304" r:id="rId44"/>
    <p:sldId id="297" r:id="rId45"/>
    <p:sldId id="298" r:id="rId46"/>
    <p:sldId id="299" r:id="rId47"/>
    <p:sldId id="305" r:id="rId48"/>
    <p:sldId id="300" r:id="rId49"/>
    <p:sldId id="306" r:id="rId50"/>
    <p:sldId id="301" r:id="rId51"/>
    <p:sldId id="302" r:id="rId52"/>
    <p:sldId id="307" r:id="rId53"/>
    <p:sldId id="303" r:id="rId54"/>
    <p:sldId id="308"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85" d="100"/>
          <a:sy n="85" d="100"/>
        </p:scale>
        <p:origin x="96"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C84129-1AC5-48A4-BF69-5B00F5C8B05C}" type="datetimeFigureOut">
              <a:rPr lang="en-US" smtClean="0"/>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3144247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C84129-1AC5-48A4-BF69-5B00F5C8B05C}" type="datetimeFigureOut">
              <a:rPr lang="en-US" smtClean="0"/>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2136367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C84129-1AC5-48A4-BF69-5B00F5C8B05C}" type="datetimeFigureOut">
              <a:rPr lang="en-US" smtClean="0"/>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595630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C84129-1AC5-48A4-BF69-5B00F5C8B05C}" type="datetimeFigureOut">
              <a:rPr lang="en-US" smtClean="0"/>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3527065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C84129-1AC5-48A4-BF69-5B00F5C8B05C}" type="datetimeFigureOut">
              <a:rPr lang="en-US" smtClean="0"/>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287990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C84129-1AC5-48A4-BF69-5B00F5C8B05C}" type="datetimeFigureOut">
              <a:rPr lang="en-US" smtClean="0"/>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3436285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C84129-1AC5-48A4-BF69-5B00F5C8B05C}" type="datetimeFigureOut">
              <a:rPr lang="en-US" smtClean="0"/>
              <a:t>4/19/2020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2568648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C84129-1AC5-48A4-BF69-5B00F5C8B05C}" type="datetimeFigureOut">
              <a:rPr lang="en-US" smtClean="0"/>
              <a:t>4/19/2020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369626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84129-1AC5-48A4-BF69-5B00F5C8B05C}" type="datetimeFigureOut">
              <a:rPr lang="en-US" smtClean="0"/>
              <a:t>4/19/2020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721364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C84129-1AC5-48A4-BF69-5B00F5C8B05C}" type="datetimeFigureOut">
              <a:rPr lang="en-US" smtClean="0"/>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3879558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C84129-1AC5-48A4-BF69-5B00F5C8B05C}" type="datetimeFigureOut">
              <a:rPr lang="en-US" smtClean="0"/>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FE4DC-1C56-4064-94CF-F7CF28939902}" type="slidenum">
              <a:rPr lang="en-US" smtClean="0"/>
              <a:t>‹#›</a:t>
            </a:fld>
            <a:endParaRPr lang="en-US"/>
          </a:p>
        </p:txBody>
      </p:sp>
    </p:spTree>
    <p:extLst>
      <p:ext uri="{BB962C8B-B14F-4D97-AF65-F5344CB8AC3E}">
        <p14:creationId xmlns:p14="http://schemas.microsoft.com/office/powerpoint/2010/main" val="2630923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C84129-1AC5-48A4-BF69-5B00F5C8B05C}" type="datetimeFigureOut">
              <a:rPr lang="en-US" smtClean="0"/>
              <a:t>4/19/2020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FFE4DC-1C56-4064-94CF-F7CF28939902}" type="slidenum">
              <a:rPr lang="en-US" smtClean="0"/>
              <a:t>‹#›</a:t>
            </a:fld>
            <a:endParaRPr lang="en-US"/>
          </a:p>
        </p:txBody>
      </p:sp>
    </p:spTree>
    <p:extLst>
      <p:ext uri="{BB962C8B-B14F-4D97-AF65-F5344CB8AC3E}">
        <p14:creationId xmlns:p14="http://schemas.microsoft.com/office/powerpoint/2010/main" val="2454111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t>DNA </a:t>
            </a:r>
            <a:r>
              <a:rPr lang="en-US" b="1" dirty="0" smtClean="0"/>
              <a:t>Structure, Replication,</a:t>
            </a:r>
            <a:br>
              <a:rPr lang="en-US" b="1" dirty="0" smtClean="0"/>
            </a:br>
            <a:r>
              <a:rPr lang="en-US" b="1" dirty="0" smtClean="0"/>
              <a:t> and Repair in prokaryote</a:t>
            </a:r>
            <a:endParaRPr lang="en-US" dirty="0"/>
          </a:p>
        </p:txBody>
      </p:sp>
      <p:sp>
        <p:nvSpPr>
          <p:cNvPr id="3" name="Subtitle 2"/>
          <p:cNvSpPr>
            <a:spLocks noGrp="1"/>
          </p:cNvSpPr>
          <p:nvPr>
            <p:ph type="subTitle" idx="1"/>
          </p:nvPr>
        </p:nvSpPr>
        <p:spPr>
          <a:xfrm>
            <a:off x="1524000" y="3918126"/>
            <a:ext cx="9144000" cy="1655762"/>
          </a:xfrm>
        </p:spPr>
        <p:txBody>
          <a:bodyPr/>
          <a:lstStyle/>
          <a:p>
            <a:pPr algn="l"/>
            <a:r>
              <a:rPr lang="en-US" dirty="0" smtClean="0"/>
              <a:t>Ali </a:t>
            </a:r>
            <a:r>
              <a:rPr lang="en-US" dirty="0" err="1" smtClean="0"/>
              <a:t>I.A.Gharip</a:t>
            </a:r>
            <a:r>
              <a:rPr lang="en-US" dirty="0" smtClean="0"/>
              <a:t>, </a:t>
            </a:r>
            <a:r>
              <a:rPr lang="en-US" dirty="0" err="1"/>
              <a:t>B.Sc</a:t>
            </a:r>
            <a:endParaRPr lang="en-US" dirty="0"/>
          </a:p>
          <a:p>
            <a:pPr algn="l"/>
            <a:r>
              <a:rPr lang="en-US" dirty="0"/>
              <a:t>Biotechnology TA,</a:t>
            </a:r>
          </a:p>
          <a:p>
            <a:pPr algn="l"/>
            <a:r>
              <a:rPr lang="en-US" dirty="0"/>
              <a:t>Omdurman Islamic University</a:t>
            </a:r>
          </a:p>
        </p:txBody>
      </p:sp>
    </p:spTree>
    <p:extLst>
      <p:ext uri="{BB962C8B-B14F-4D97-AF65-F5344CB8AC3E}">
        <p14:creationId xmlns:p14="http://schemas.microsoft.com/office/powerpoint/2010/main" val="9370521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dirty="0"/>
              <a:t>grooves </a:t>
            </a:r>
            <a:r>
              <a:rPr lang="en-US" dirty="0"/>
              <a:t>provide </a:t>
            </a:r>
            <a:r>
              <a:rPr lang="en-US" dirty="0" smtClean="0"/>
              <a:t>access for </a:t>
            </a:r>
            <a:r>
              <a:rPr lang="en-US" dirty="0"/>
              <a:t>the binding of regulatory proteins to their specific </a:t>
            </a:r>
            <a:r>
              <a:rPr lang="en-US" dirty="0" smtClean="0"/>
              <a:t>recognition sequences </a:t>
            </a:r>
            <a:r>
              <a:rPr lang="en-US" dirty="0"/>
              <a:t>along the DNA chain</a:t>
            </a:r>
            <a:r>
              <a:rPr lang="en-US" dirty="0" smtClean="0"/>
              <a:t>.</a:t>
            </a:r>
          </a:p>
          <a:p>
            <a:r>
              <a:rPr lang="en-US" dirty="0"/>
              <a:t>Certain anticancer drugs, such </a:t>
            </a:r>
            <a:r>
              <a:rPr lang="en-US" dirty="0" smtClean="0"/>
              <a:t>as </a:t>
            </a:r>
            <a:r>
              <a:rPr lang="en-US" b="1" dirty="0" err="1" smtClean="0"/>
              <a:t>dactinomycin</a:t>
            </a:r>
            <a:r>
              <a:rPr lang="en-US" dirty="0" smtClean="0"/>
              <a:t> </a:t>
            </a:r>
            <a:r>
              <a:rPr lang="en-US" dirty="0"/>
              <a:t>(</a:t>
            </a:r>
            <a:r>
              <a:rPr lang="en-US" dirty="0" err="1"/>
              <a:t>actinomycin</a:t>
            </a:r>
            <a:r>
              <a:rPr lang="en-US" dirty="0"/>
              <a:t> D), exert their cytotoxic effect by </a:t>
            </a:r>
            <a:r>
              <a:rPr lang="en-US" dirty="0" smtClean="0"/>
              <a:t>intercalating into </a:t>
            </a:r>
            <a:r>
              <a:rPr lang="en-US" dirty="0"/>
              <a:t>the </a:t>
            </a:r>
            <a:r>
              <a:rPr lang="en-US" b="1" dirty="0"/>
              <a:t>narrow groove </a:t>
            </a:r>
            <a:r>
              <a:rPr lang="en-US" dirty="0"/>
              <a:t>of the DNA double helix, thus </a:t>
            </a:r>
            <a:r>
              <a:rPr lang="en-US" dirty="0" smtClean="0"/>
              <a:t>interfering with DNA </a:t>
            </a:r>
            <a:r>
              <a:rPr lang="en-US" dirty="0"/>
              <a:t>and RNA </a:t>
            </a:r>
            <a:r>
              <a:rPr lang="en-US" dirty="0" smtClean="0"/>
              <a:t>synthesis.</a:t>
            </a:r>
          </a:p>
          <a:p>
            <a:r>
              <a:rPr lang="en-US" b="1" dirty="0"/>
              <a:t>Base pairing: </a:t>
            </a:r>
            <a:r>
              <a:rPr lang="en-US" dirty="0"/>
              <a:t>The bases of one strand of DNA are paired with </a:t>
            </a:r>
            <a:r>
              <a:rPr lang="en-US" dirty="0" smtClean="0"/>
              <a:t>the bases </a:t>
            </a:r>
            <a:r>
              <a:rPr lang="en-US" dirty="0"/>
              <a:t>of the second strand, so that an </a:t>
            </a:r>
            <a:r>
              <a:rPr lang="en-US" b="1" dirty="0"/>
              <a:t>adenine</a:t>
            </a:r>
            <a:r>
              <a:rPr lang="en-US" dirty="0"/>
              <a:t> is always </a:t>
            </a:r>
            <a:r>
              <a:rPr lang="en-US" dirty="0" smtClean="0"/>
              <a:t>paired with </a:t>
            </a:r>
            <a:r>
              <a:rPr lang="en-US" dirty="0"/>
              <a:t>a </a:t>
            </a:r>
            <a:r>
              <a:rPr lang="en-US" b="1" dirty="0"/>
              <a:t>thymine</a:t>
            </a:r>
            <a:r>
              <a:rPr lang="en-US" dirty="0"/>
              <a:t> and a </a:t>
            </a:r>
            <a:r>
              <a:rPr lang="en-US" b="1" dirty="0"/>
              <a:t>cytosine</a:t>
            </a:r>
            <a:r>
              <a:rPr lang="en-US" dirty="0"/>
              <a:t> is always paired with a </a:t>
            </a:r>
            <a:r>
              <a:rPr lang="en-US" b="1" dirty="0"/>
              <a:t>guanine</a:t>
            </a:r>
            <a:r>
              <a:rPr lang="en-US" dirty="0" smtClean="0"/>
              <a:t>.</a:t>
            </a:r>
          </a:p>
          <a:p>
            <a:r>
              <a:rPr lang="en-US" dirty="0"/>
              <a:t>one polynucleotide chain of the </a:t>
            </a:r>
            <a:r>
              <a:rPr lang="en-US" dirty="0" smtClean="0"/>
              <a:t>DNA double </a:t>
            </a:r>
            <a:r>
              <a:rPr lang="en-US" dirty="0"/>
              <a:t>helix is always the complement of the other.</a:t>
            </a:r>
          </a:p>
        </p:txBody>
      </p:sp>
    </p:spTree>
    <p:extLst>
      <p:ext uri="{BB962C8B-B14F-4D97-AF65-F5344CB8AC3E}">
        <p14:creationId xmlns:p14="http://schemas.microsoft.com/office/powerpoint/2010/main" val="572883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Chargaff Rule</a:t>
            </a:r>
            <a:r>
              <a:rPr lang="en-US" dirty="0"/>
              <a:t>: In </a:t>
            </a:r>
            <a:r>
              <a:rPr lang="en-US" dirty="0" smtClean="0"/>
              <a:t>any sample </a:t>
            </a:r>
            <a:r>
              <a:rPr lang="en-US" dirty="0"/>
              <a:t>of </a:t>
            </a:r>
            <a:r>
              <a:rPr lang="en-US" b="1" dirty="0"/>
              <a:t>dsDNA</a:t>
            </a:r>
            <a:r>
              <a:rPr lang="en-US" dirty="0"/>
              <a:t>, the amount of </a:t>
            </a:r>
            <a:r>
              <a:rPr lang="en-US" b="1" dirty="0"/>
              <a:t>adenine</a:t>
            </a:r>
            <a:r>
              <a:rPr lang="en-US" dirty="0"/>
              <a:t> equals the amount </a:t>
            </a:r>
            <a:r>
              <a:rPr lang="en-US" dirty="0" smtClean="0"/>
              <a:t>of </a:t>
            </a:r>
            <a:r>
              <a:rPr lang="en-US" b="1" dirty="0" smtClean="0"/>
              <a:t>thymine</a:t>
            </a:r>
            <a:r>
              <a:rPr lang="en-US" dirty="0"/>
              <a:t>, the amount of </a:t>
            </a:r>
            <a:r>
              <a:rPr lang="en-US" b="1" dirty="0"/>
              <a:t>guanine</a:t>
            </a:r>
            <a:r>
              <a:rPr lang="en-US" dirty="0"/>
              <a:t> equals the amount of </a:t>
            </a:r>
            <a:r>
              <a:rPr lang="en-US" b="1" dirty="0"/>
              <a:t>cytosine</a:t>
            </a:r>
            <a:r>
              <a:rPr lang="en-US" dirty="0"/>
              <a:t>, </a:t>
            </a:r>
            <a:r>
              <a:rPr lang="en-US" dirty="0" smtClean="0"/>
              <a:t>and the </a:t>
            </a:r>
            <a:r>
              <a:rPr lang="en-US" dirty="0"/>
              <a:t>total amount of </a:t>
            </a:r>
            <a:r>
              <a:rPr lang="en-US" b="1" dirty="0"/>
              <a:t>purines</a:t>
            </a:r>
            <a:r>
              <a:rPr lang="en-US" dirty="0"/>
              <a:t> equals the total amount of </a:t>
            </a:r>
            <a:r>
              <a:rPr lang="en-US" b="1" dirty="0" smtClean="0"/>
              <a:t>pyrimidines</a:t>
            </a:r>
            <a:r>
              <a:rPr lang="en-US" dirty="0" smtClean="0"/>
              <a:t>.</a:t>
            </a:r>
            <a:endParaRPr lang="en-US" dirty="0"/>
          </a:p>
        </p:txBody>
      </p:sp>
      <p:sp>
        <p:nvSpPr>
          <p:cNvPr id="5" name="Rectangle 4"/>
          <p:cNvSpPr/>
          <p:nvPr/>
        </p:nvSpPr>
        <p:spPr>
          <a:xfrm>
            <a:off x="2833511" y="3883378"/>
            <a:ext cx="3691467" cy="1323439"/>
          </a:xfrm>
          <a:prstGeom prst="rect">
            <a:avLst/>
          </a:prstGeom>
        </p:spPr>
        <p:txBody>
          <a:bodyPr wrap="square">
            <a:spAutoFit/>
          </a:bodyPr>
          <a:lstStyle/>
          <a:p>
            <a:r>
              <a:rPr lang="en-US" sz="2000" b="1" dirty="0" smtClean="0"/>
              <a:t>The base pairs are held together by hydrogen bonds: two between A and T and three between G and C.</a:t>
            </a:r>
            <a:endParaRPr lang="en-US" sz="2000" b="1" dirty="0"/>
          </a:p>
        </p:txBody>
      </p:sp>
      <p:pic>
        <p:nvPicPr>
          <p:cNvPr id="6" name="Picture 5"/>
          <p:cNvPicPr>
            <a:picLocks noChangeAspect="1"/>
          </p:cNvPicPr>
          <p:nvPr/>
        </p:nvPicPr>
        <p:blipFill>
          <a:blip r:embed="rId2"/>
          <a:stretch>
            <a:fillRect/>
          </a:stretch>
        </p:blipFill>
        <p:spPr>
          <a:xfrm>
            <a:off x="7252409" y="3224155"/>
            <a:ext cx="2926996" cy="2832237"/>
          </a:xfrm>
          <a:prstGeom prst="rect">
            <a:avLst/>
          </a:prstGeom>
        </p:spPr>
      </p:pic>
      <p:sp>
        <p:nvSpPr>
          <p:cNvPr id="7" name="Rectangle 6"/>
          <p:cNvSpPr/>
          <p:nvPr/>
        </p:nvSpPr>
        <p:spPr>
          <a:xfrm>
            <a:off x="6691137" y="6056392"/>
            <a:ext cx="6096000" cy="369332"/>
          </a:xfrm>
          <a:prstGeom prst="rect">
            <a:avLst/>
          </a:prstGeom>
        </p:spPr>
        <p:txBody>
          <a:bodyPr>
            <a:spAutoFit/>
          </a:bodyPr>
          <a:lstStyle/>
          <a:p>
            <a:r>
              <a:rPr lang="en-US" b="0" i="0" u="none" strike="noStrike" baseline="0" dirty="0" smtClean="0">
                <a:latin typeface="Helvetica" pitchFamily="2" charset="0"/>
              </a:rPr>
              <a:t>Two complementary DNA sequences.</a:t>
            </a:r>
            <a:endParaRPr lang="en-US" dirty="0"/>
          </a:p>
        </p:txBody>
      </p:sp>
    </p:spTree>
    <p:extLst>
      <p:ext uri="{BB962C8B-B14F-4D97-AF65-F5344CB8AC3E}">
        <p14:creationId xmlns:p14="http://schemas.microsoft.com/office/powerpoint/2010/main" val="139570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46288" y="862173"/>
            <a:ext cx="7402689" cy="5937955"/>
          </a:xfrm>
        </p:spPr>
        <p:txBody>
          <a:bodyPr>
            <a:normAutofit lnSpcReduction="10000"/>
          </a:bodyPr>
          <a:lstStyle/>
          <a:p>
            <a:r>
              <a:rPr lang="en-US" b="1" dirty="0"/>
              <a:t>Separation of the two DNA strands in the double helix</a:t>
            </a:r>
            <a:r>
              <a:rPr lang="en-US" b="1" dirty="0" smtClean="0"/>
              <a:t>: </a:t>
            </a:r>
            <a:r>
              <a:rPr lang="en-US" dirty="0"/>
              <a:t>Disruption can occur </a:t>
            </a:r>
            <a:r>
              <a:rPr lang="en-US" dirty="0" smtClean="0"/>
              <a:t>in the </a:t>
            </a:r>
            <a:r>
              <a:rPr lang="en-US" dirty="0"/>
              <a:t>laboratory if the </a:t>
            </a:r>
            <a:r>
              <a:rPr lang="en-US" b="1" dirty="0"/>
              <a:t>pH</a:t>
            </a:r>
            <a:r>
              <a:rPr lang="en-US" dirty="0"/>
              <a:t> of the DNA solution is altered so that </a:t>
            </a:r>
            <a:r>
              <a:rPr lang="en-US" dirty="0" smtClean="0"/>
              <a:t>the nucleotide </a:t>
            </a:r>
            <a:r>
              <a:rPr lang="en-US" dirty="0"/>
              <a:t>bases ionize, or if the solution is </a:t>
            </a:r>
            <a:r>
              <a:rPr lang="en-US" b="1" dirty="0"/>
              <a:t>heated</a:t>
            </a:r>
            <a:r>
              <a:rPr lang="en-US" dirty="0"/>
              <a:t>.</a:t>
            </a:r>
            <a:endParaRPr lang="en-US" b="1" dirty="0" smtClean="0"/>
          </a:p>
          <a:p>
            <a:r>
              <a:rPr lang="en-US" b="1" dirty="0" smtClean="0"/>
              <a:t>melting temperature (Tm): </a:t>
            </a:r>
            <a:r>
              <a:rPr lang="en-US" dirty="0" smtClean="0"/>
              <a:t>temperature </a:t>
            </a:r>
            <a:r>
              <a:rPr lang="en-US" dirty="0"/>
              <a:t>at which one half of the </a:t>
            </a:r>
            <a:r>
              <a:rPr lang="en-US" dirty="0" smtClean="0"/>
              <a:t>helical structure </a:t>
            </a:r>
            <a:r>
              <a:rPr lang="en-US" dirty="0"/>
              <a:t>is </a:t>
            </a:r>
            <a:r>
              <a:rPr lang="en-US" dirty="0" smtClean="0"/>
              <a:t>lost.</a:t>
            </a:r>
          </a:p>
          <a:p>
            <a:r>
              <a:rPr lang="en-US" b="1" dirty="0" smtClean="0"/>
              <a:t>Denaturation</a:t>
            </a:r>
            <a:r>
              <a:rPr lang="en-US" dirty="0" smtClean="0"/>
              <a:t>: loss </a:t>
            </a:r>
            <a:r>
              <a:rPr lang="en-US" dirty="0"/>
              <a:t>of helical structure in </a:t>
            </a:r>
            <a:r>
              <a:rPr lang="en-US" dirty="0" smtClean="0"/>
              <a:t>DNA.</a:t>
            </a:r>
          </a:p>
          <a:p>
            <a:r>
              <a:rPr lang="en-US" b="1" dirty="0" smtClean="0"/>
              <a:t>Degradation</a:t>
            </a:r>
            <a:r>
              <a:rPr lang="en-US" dirty="0" smtClean="0"/>
              <a:t> : break down of phosphor-di-ester bonds.</a:t>
            </a:r>
          </a:p>
          <a:p>
            <a:r>
              <a:rPr lang="en-US" b="1" dirty="0" smtClean="0"/>
              <a:t>Denaturation </a:t>
            </a:r>
            <a:r>
              <a:rPr lang="en-US" dirty="0" smtClean="0"/>
              <a:t>can </a:t>
            </a:r>
            <a:r>
              <a:rPr lang="en-US" dirty="0"/>
              <a:t>be </a:t>
            </a:r>
            <a:r>
              <a:rPr lang="en-US" dirty="0" smtClean="0"/>
              <a:t>monitored by </a:t>
            </a:r>
            <a:r>
              <a:rPr lang="en-US" dirty="0"/>
              <a:t>measuring its absorbance at 260 nm. [Note: ssDNA has </a:t>
            </a:r>
            <a:r>
              <a:rPr lang="en-US" dirty="0" smtClean="0"/>
              <a:t>a higher </a:t>
            </a:r>
            <a:r>
              <a:rPr lang="en-US" dirty="0"/>
              <a:t>relative absorbance at this wavelength than does dsDNA</a:t>
            </a:r>
            <a:r>
              <a:rPr lang="en-US" dirty="0" smtClean="0"/>
              <a:t>.]</a:t>
            </a:r>
            <a:endParaRPr lang="en-US" dirty="0"/>
          </a:p>
        </p:txBody>
      </p:sp>
      <p:pic>
        <p:nvPicPr>
          <p:cNvPr id="4" name="Picture 3"/>
          <p:cNvPicPr>
            <a:picLocks noChangeAspect="1"/>
          </p:cNvPicPr>
          <p:nvPr/>
        </p:nvPicPr>
        <p:blipFill>
          <a:blip r:embed="rId2"/>
          <a:stretch>
            <a:fillRect/>
          </a:stretch>
        </p:blipFill>
        <p:spPr>
          <a:xfrm>
            <a:off x="8048977" y="117697"/>
            <a:ext cx="3727802" cy="4679581"/>
          </a:xfrm>
          <a:prstGeom prst="rect">
            <a:avLst/>
          </a:prstGeom>
        </p:spPr>
      </p:pic>
      <p:sp>
        <p:nvSpPr>
          <p:cNvPr id="5" name="Rectangle 4"/>
          <p:cNvSpPr/>
          <p:nvPr/>
        </p:nvSpPr>
        <p:spPr>
          <a:xfrm>
            <a:off x="8048977" y="4797278"/>
            <a:ext cx="3872089" cy="1754326"/>
          </a:xfrm>
          <a:prstGeom prst="rect">
            <a:avLst/>
          </a:prstGeom>
        </p:spPr>
        <p:txBody>
          <a:bodyPr wrap="square">
            <a:spAutoFit/>
          </a:bodyPr>
          <a:lstStyle/>
          <a:p>
            <a:r>
              <a:rPr lang="en-US" b="0" i="0" u="none" strike="noStrike" baseline="0" dirty="0" smtClean="0">
                <a:latin typeface="Helvetica" pitchFamily="2" charset="0"/>
              </a:rPr>
              <a:t>Melting temperatures (</a:t>
            </a:r>
            <a:r>
              <a:rPr lang="en-US" sz="1400" b="1" i="0" u="none" strike="noStrike" baseline="0" dirty="0" smtClean="0">
                <a:latin typeface="Helvetica-Bold"/>
              </a:rPr>
              <a:t>T</a:t>
            </a:r>
            <a:r>
              <a:rPr lang="en-US" sz="800" b="1" i="0" u="none" strike="noStrike" baseline="0" dirty="0" smtClean="0">
                <a:latin typeface="Helvetica-Bold"/>
              </a:rPr>
              <a:t>m</a:t>
            </a:r>
            <a:r>
              <a:rPr lang="en-US" sz="1400" b="1" i="0" u="none" strike="noStrike" baseline="0" dirty="0" smtClean="0">
                <a:latin typeface="Helvetica-Bold"/>
              </a:rPr>
              <a:t>) </a:t>
            </a:r>
            <a:r>
              <a:rPr lang="en-US" b="0" i="0" u="none" strike="noStrike" baseline="0" dirty="0" smtClean="0">
                <a:latin typeface="Helvetica" pitchFamily="2" charset="0"/>
              </a:rPr>
              <a:t>of DNA</a:t>
            </a:r>
          </a:p>
          <a:p>
            <a:r>
              <a:rPr lang="en-US" b="0" i="0" u="none" strike="noStrike" baseline="0" dirty="0" smtClean="0">
                <a:latin typeface="Helvetica" pitchFamily="2" charset="0"/>
              </a:rPr>
              <a:t>molecules with different nucleotide</a:t>
            </a:r>
          </a:p>
          <a:p>
            <a:r>
              <a:rPr lang="en-US" b="0" i="0" u="none" strike="noStrike" baseline="0" dirty="0" smtClean="0">
                <a:latin typeface="Helvetica" pitchFamily="2" charset="0"/>
              </a:rPr>
              <a:t>compositions. (At a wavelength of</a:t>
            </a:r>
          </a:p>
          <a:p>
            <a:r>
              <a:rPr lang="en-US" b="0" i="0" u="none" strike="noStrike" baseline="0" dirty="0" smtClean="0">
                <a:latin typeface="Helvetica" pitchFamily="2" charset="0"/>
              </a:rPr>
              <a:t>260 nm, single-stranded DNA has</a:t>
            </a:r>
          </a:p>
          <a:p>
            <a:r>
              <a:rPr lang="en-US" b="0" i="0" u="none" strike="noStrike" baseline="0" dirty="0" smtClean="0">
                <a:latin typeface="Helvetica" pitchFamily="2" charset="0"/>
              </a:rPr>
              <a:t>a higher relative absorbance than</a:t>
            </a:r>
          </a:p>
          <a:p>
            <a:r>
              <a:rPr lang="en-US" b="0" i="0" u="none" strike="noStrike" baseline="0" dirty="0" smtClean="0">
                <a:latin typeface="Helvetica" pitchFamily="2" charset="0"/>
              </a:rPr>
              <a:t>does double-stranded DNA.)</a:t>
            </a:r>
            <a:endParaRPr lang="en-US" dirty="0"/>
          </a:p>
        </p:txBody>
      </p:sp>
    </p:spTree>
    <p:extLst>
      <p:ext uri="{BB962C8B-B14F-4D97-AF65-F5344CB8AC3E}">
        <p14:creationId xmlns:p14="http://schemas.microsoft.com/office/powerpoint/2010/main" val="29306426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690688"/>
            <a:ext cx="7097889" cy="4486275"/>
          </a:xfrm>
        </p:spPr>
        <p:txBody>
          <a:bodyPr/>
          <a:lstStyle/>
          <a:p>
            <a:r>
              <a:rPr lang="en-US" dirty="0"/>
              <a:t>Because there are </a:t>
            </a:r>
            <a:r>
              <a:rPr lang="en-US" b="1" dirty="0"/>
              <a:t>three hydrogen bonds </a:t>
            </a:r>
            <a:r>
              <a:rPr lang="en-US" dirty="0"/>
              <a:t>between </a:t>
            </a:r>
            <a:r>
              <a:rPr lang="en-US" b="1" dirty="0"/>
              <a:t>G</a:t>
            </a:r>
            <a:r>
              <a:rPr lang="en-US" dirty="0"/>
              <a:t> and </a:t>
            </a:r>
            <a:r>
              <a:rPr lang="en-US" b="1" dirty="0"/>
              <a:t>C</a:t>
            </a:r>
            <a:r>
              <a:rPr lang="en-US" dirty="0"/>
              <a:t> </a:t>
            </a:r>
            <a:r>
              <a:rPr lang="en-US" dirty="0" smtClean="0"/>
              <a:t>but </a:t>
            </a:r>
            <a:r>
              <a:rPr lang="en-US" dirty="0"/>
              <a:t>only </a:t>
            </a:r>
            <a:r>
              <a:rPr lang="en-US" b="1" dirty="0"/>
              <a:t>two</a:t>
            </a:r>
            <a:r>
              <a:rPr lang="en-US" dirty="0"/>
              <a:t> between </a:t>
            </a:r>
            <a:r>
              <a:rPr lang="en-US" b="1" dirty="0"/>
              <a:t>A</a:t>
            </a:r>
            <a:r>
              <a:rPr lang="en-US" dirty="0"/>
              <a:t> and </a:t>
            </a:r>
            <a:r>
              <a:rPr lang="en-US" b="1" dirty="0"/>
              <a:t>T</a:t>
            </a:r>
            <a:r>
              <a:rPr lang="en-US" dirty="0"/>
              <a:t>, DNA that contains high </a:t>
            </a:r>
            <a:r>
              <a:rPr lang="en-US" dirty="0" smtClean="0"/>
              <a:t>concentrations of </a:t>
            </a:r>
            <a:r>
              <a:rPr lang="en-US" b="1" dirty="0"/>
              <a:t>A</a:t>
            </a:r>
            <a:r>
              <a:rPr lang="en-US" dirty="0"/>
              <a:t> and </a:t>
            </a:r>
            <a:r>
              <a:rPr lang="en-US" b="1" dirty="0"/>
              <a:t>T</a:t>
            </a:r>
            <a:r>
              <a:rPr lang="en-US" dirty="0"/>
              <a:t> denatures at a lower temperature than </a:t>
            </a:r>
            <a:r>
              <a:rPr lang="en-US" b="1" dirty="0"/>
              <a:t>G</a:t>
            </a:r>
            <a:r>
              <a:rPr lang="en-US" dirty="0"/>
              <a:t>- and </a:t>
            </a:r>
            <a:r>
              <a:rPr lang="en-US" b="1" dirty="0" smtClean="0"/>
              <a:t>C</a:t>
            </a:r>
            <a:r>
              <a:rPr lang="en-US" dirty="0" smtClean="0"/>
              <a:t>-rich DNA.</a:t>
            </a:r>
          </a:p>
          <a:p>
            <a:r>
              <a:rPr lang="en-US" dirty="0"/>
              <a:t>Under appropriate conditions, </a:t>
            </a:r>
            <a:r>
              <a:rPr lang="en-US" dirty="0" smtClean="0"/>
              <a:t>complementary DNA </a:t>
            </a:r>
            <a:r>
              <a:rPr lang="en-US" dirty="0"/>
              <a:t>strands can reform the double helix by the process </a:t>
            </a:r>
            <a:r>
              <a:rPr lang="en-US" dirty="0" smtClean="0"/>
              <a:t>called </a:t>
            </a:r>
            <a:r>
              <a:rPr lang="en-US" b="1" dirty="0" smtClean="0"/>
              <a:t>renaturation</a:t>
            </a:r>
            <a:r>
              <a:rPr lang="en-US" dirty="0" smtClean="0"/>
              <a:t> </a:t>
            </a:r>
            <a:r>
              <a:rPr lang="en-US" dirty="0"/>
              <a:t>(or </a:t>
            </a:r>
            <a:r>
              <a:rPr lang="en-US" b="1" dirty="0"/>
              <a:t>reannealing</a:t>
            </a:r>
            <a:r>
              <a:rPr lang="en-US" dirty="0"/>
              <a:t>).</a:t>
            </a:r>
          </a:p>
        </p:txBody>
      </p:sp>
      <p:pic>
        <p:nvPicPr>
          <p:cNvPr id="4" name="Picture 3"/>
          <p:cNvPicPr>
            <a:picLocks noChangeAspect="1"/>
          </p:cNvPicPr>
          <p:nvPr/>
        </p:nvPicPr>
        <p:blipFill>
          <a:blip r:embed="rId2"/>
          <a:stretch>
            <a:fillRect/>
          </a:stretch>
        </p:blipFill>
        <p:spPr>
          <a:xfrm>
            <a:off x="8177742" y="758374"/>
            <a:ext cx="3176058" cy="4659764"/>
          </a:xfrm>
          <a:prstGeom prst="rect">
            <a:avLst/>
          </a:prstGeom>
        </p:spPr>
      </p:pic>
      <p:sp>
        <p:nvSpPr>
          <p:cNvPr id="5" name="Rectangle 4"/>
          <p:cNvSpPr/>
          <p:nvPr/>
        </p:nvSpPr>
        <p:spPr>
          <a:xfrm>
            <a:off x="8305800" y="5418138"/>
            <a:ext cx="6096000" cy="646331"/>
          </a:xfrm>
          <a:prstGeom prst="rect">
            <a:avLst/>
          </a:prstGeom>
        </p:spPr>
        <p:txBody>
          <a:bodyPr>
            <a:spAutoFit/>
          </a:bodyPr>
          <a:lstStyle/>
          <a:p>
            <a:r>
              <a:rPr lang="en-US" b="0" i="0" u="none" strike="noStrike" baseline="0" dirty="0" smtClean="0">
                <a:latin typeface="Helvetica" pitchFamily="2" charset="0"/>
              </a:rPr>
              <a:t>Hydrogen bonds between</a:t>
            </a:r>
          </a:p>
          <a:p>
            <a:r>
              <a:rPr lang="en-US" b="0" i="0" u="none" strike="noStrike" baseline="0" dirty="0" smtClean="0">
                <a:latin typeface="Helvetica" pitchFamily="2" charset="0"/>
              </a:rPr>
              <a:t>complementary bases.</a:t>
            </a:r>
            <a:endParaRPr lang="en-US" dirty="0"/>
          </a:p>
        </p:txBody>
      </p:sp>
    </p:spTree>
    <p:extLst>
      <p:ext uri="{BB962C8B-B14F-4D97-AF65-F5344CB8AC3E}">
        <p14:creationId xmlns:p14="http://schemas.microsoft.com/office/powerpoint/2010/main" val="7145894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Structural forms of the double helix:</a:t>
            </a:r>
            <a:endParaRPr lang="en-US" dirty="0"/>
          </a:p>
        </p:txBody>
      </p:sp>
      <p:sp>
        <p:nvSpPr>
          <p:cNvPr id="3" name="Content Placeholder 2"/>
          <p:cNvSpPr>
            <a:spLocks noGrp="1"/>
          </p:cNvSpPr>
          <p:nvPr>
            <p:ph idx="1"/>
          </p:nvPr>
        </p:nvSpPr>
        <p:spPr>
          <a:xfrm>
            <a:off x="838200" y="1386240"/>
            <a:ext cx="7143750" cy="4790723"/>
          </a:xfrm>
        </p:spPr>
        <p:txBody>
          <a:bodyPr/>
          <a:lstStyle/>
          <a:p>
            <a:r>
              <a:rPr lang="en-US" dirty="0"/>
              <a:t>There are three major </a:t>
            </a:r>
            <a:r>
              <a:rPr lang="en-US" dirty="0" smtClean="0"/>
              <a:t>structural forms </a:t>
            </a:r>
            <a:r>
              <a:rPr lang="en-US" dirty="0"/>
              <a:t>of DNA: </a:t>
            </a:r>
            <a:endParaRPr lang="en-US" dirty="0" smtClean="0"/>
          </a:p>
          <a:p>
            <a:pPr marL="914400" lvl="1" indent="-457200">
              <a:buFont typeface="+mj-lt"/>
              <a:buAutoNum type="arabicPeriod"/>
            </a:pPr>
            <a:r>
              <a:rPr lang="en-US" dirty="0" smtClean="0"/>
              <a:t>the </a:t>
            </a:r>
            <a:r>
              <a:rPr lang="en-US" b="1" dirty="0"/>
              <a:t>B form</a:t>
            </a:r>
            <a:r>
              <a:rPr lang="en-US" dirty="0"/>
              <a:t>, described by Watson and Crick </a:t>
            </a:r>
            <a:r>
              <a:rPr lang="en-US" dirty="0" smtClean="0"/>
              <a:t>in 1953</a:t>
            </a:r>
            <a:r>
              <a:rPr lang="en-US" dirty="0"/>
              <a:t>, </a:t>
            </a:r>
            <a:endParaRPr lang="en-US" dirty="0" smtClean="0"/>
          </a:p>
          <a:p>
            <a:pPr marL="914400" lvl="1" indent="-457200">
              <a:buFont typeface="+mj-lt"/>
              <a:buAutoNum type="arabicPeriod"/>
            </a:pPr>
            <a:r>
              <a:rPr lang="en-US" dirty="0" smtClean="0"/>
              <a:t>the </a:t>
            </a:r>
            <a:r>
              <a:rPr lang="en-US" b="1" dirty="0"/>
              <a:t>A form</a:t>
            </a:r>
            <a:r>
              <a:rPr lang="en-US" dirty="0"/>
              <a:t>, </a:t>
            </a:r>
            <a:endParaRPr lang="en-US" dirty="0" smtClean="0"/>
          </a:p>
          <a:p>
            <a:pPr marL="914400" lvl="1" indent="-457200">
              <a:buFont typeface="+mj-lt"/>
              <a:buAutoNum type="arabicPeriod"/>
            </a:pPr>
            <a:r>
              <a:rPr lang="en-US" dirty="0" smtClean="0"/>
              <a:t>The</a:t>
            </a:r>
            <a:r>
              <a:rPr lang="en-US" b="1" dirty="0" smtClean="0"/>
              <a:t> Z </a:t>
            </a:r>
            <a:r>
              <a:rPr lang="en-US" b="1" dirty="0"/>
              <a:t>form</a:t>
            </a:r>
            <a:r>
              <a:rPr lang="en-US" dirty="0" smtClean="0"/>
              <a:t>.</a:t>
            </a:r>
          </a:p>
          <a:p>
            <a:r>
              <a:rPr lang="en-US" dirty="0"/>
              <a:t>The </a:t>
            </a:r>
            <a:r>
              <a:rPr lang="en-US" b="1" dirty="0"/>
              <a:t>B form </a:t>
            </a:r>
            <a:r>
              <a:rPr lang="en-US" dirty="0"/>
              <a:t>is a </a:t>
            </a:r>
            <a:r>
              <a:rPr lang="en-US" b="1" dirty="0" smtClean="0"/>
              <a:t>right-handed</a:t>
            </a:r>
            <a:r>
              <a:rPr lang="en-US" dirty="0" smtClean="0"/>
              <a:t> helix </a:t>
            </a:r>
            <a:r>
              <a:rPr lang="en-US" dirty="0"/>
              <a:t>with </a:t>
            </a:r>
            <a:r>
              <a:rPr lang="en-US" b="1" dirty="0"/>
              <a:t>ten residues per 360° turn </a:t>
            </a:r>
            <a:r>
              <a:rPr lang="en-US" dirty="0"/>
              <a:t>of the helix, and with </a:t>
            </a:r>
            <a:r>
              <a:rPr lang="en-US" dirty="0" smtClean="0"/>
              <a:t>the planes </a:t>
            </a:r>
            <a:r>
              <a:rPr lang="en-US" dirty="0"/>
              <a:t>of the bases </a:t>
            </a:r>
            <a:r>
              <a:rPr lang="en-US" b="1" dirty="0"/>
              <a:t>perpendicular</a:t>
            </a:r>
            <a:r>
              <a:rPr lang="en-US" dirty="0"/>
              <a:t> to the helical axis</a:t>
            </a:r>
            <a:r>
              <a:rPr lang="en-US" dirty="0" smtClean="0"/>
              <a:t>.</a:t>
            </a:r>
          </a:p>
          <a:p>
            <a:endParaRPr lang="en-US" dirty="0"/>
          </a:p>
        </p:txBody>
      </p:sp>
      <p:pic>
        <p:nvPicPr>
          <p:cNvPr id="4" name="Picture 3"/>
          <p:cNvPicPr>
            <a:picLocks noChangeAspect="1"/>
          </p:cNvPicPr>
          <p:nvPr/>
        </p:nvPicPr>
        <p:blipFill>
          <a:blip r:embed="rId2"/>
          <a:stretch>
            <a:fillRect/>
          </a:stretch>
        </p:blipFill>
        <p:spPr>
          <a:xfrm>
            <a:off x="8406342" y="1386240"/>
            <a:ext cx="3371850" cy="3724275"/>
          </a:xfrm>
          <a:prstGeom prst="rect">
            <a:avLst/>
          </a:prstGeom>
        </p:spPr>
      </p:pic>
      <p:sp>
        <p:nvSpPr>
          <p:cNvPr id="5" name="Rectangle 4"/>
          <p:cNvSpPr/>
          <p:nvPr/>
        </p:nvSpPr>
        <p:spPr>
          <a:xfrm>
            <a:off x="8406342" y="5118981"/>
            <a:ext cx="3557384" cy="369332"/>
          </a:xfrm>
          <a:prstGeom prst="rect">
            <a:avLst/>
          </a:prstGeom>
        </p:spPr>
        <p:txBody>
          <a:bodyPr wrap="none">
            <a:spAutoFit/>
          </a:bodyPr>
          <a:lstStyle/>
          <a:p>
            <a:r>
              <a:rPr lang="en-US" dirty="0">
                <a:latin typeface="Helvetica" pitchFamily="2" charset="0"/>
              </a:rPr>
              <a:t>Structures of B-DNA and Z-DNA.</a:t>
            </a:r>
            <a:endParaRPr lang="en-US" dirty="0"/>
          </a:p>
        </p:txBody>
      </p:sp>
    </p:spTree>
    <p:extLst>
      <p:ext uri="{BB962C8B-B14F-4D97-AF65-F5344CB8AC3E}">
        <p14:creationId xmlns:p14="http://schemas.microsoft.com/office/powerpoint/2010/main" val="26230437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The </a:t>
            </a:r>
            <a:r>
              <a:rPr lang="en-US" b="1" dirty="0" smtClean="0"/>
              <a:t>A form </a:t>
            </a:r>
            <a:r>
              <a:rPr lang="en-US" dirty="0"/>
              <a:t>is produced by moderately dehydrating the </a:t>
            </a:r>
            <a:r>
              <a:rPr lang="en-US" b="1" dirty="0"/>
              <a:t>B form</a:t>
            </a:r>
            <a:r>
              <a:rPr lang="en-US" dirty="0"/>
              <a:t>. It is </a:t>
            </a:r>
            <a:r>
              <a:rPr lang="en-US" dirty="0" smtClean="0"/>
              <a:t>also a </a:t>
            </a:r>
            <a:r>
              <a:rPr lang="en-US" dirty="0"/>
              <a:t>right-handed helix, but there are 11 base pairs per turn, and </a:t>
            </a:r>
            <a:r>
              <a:rPr lang="en-US" dirty="0" smtClean="0"/>
              <a:t>the planes </a:t>
            </a:r>
            <a:r>
              <a:rPr lang="en-US" dirty="0"/>
              <a:t>of the base pairs are tilted 20° away from the </a:t>
            </a:r>
            <a:r>
              <a:rPr lang="en-US" dirty="0" smtClean="0"/>
              <a:t>perpendicular to </a:t>
            </a:r>
            <a:r>
              <a:rPr lang="en-US" dirty="0"/>
              <a:t>the helical axis</a:t>
            </a:r>
            <a:r>
              <a:rPr lang="en-US" dirty="0" smtClean="0"/>
              <a:t>.</a:t>
            </a:r>
          </a:p>
          <a:p>
            <a:r>
              <a:rPr lang="en-US" dirty="0"/>
              <a:t>The conformation found in </a:t>
            </a:r>
            <a:r>
              <a:rPr lang="en-US" b="1" dirty="0" smtClean="0"/>
              <a:t>DNA–RNA</a:t>
            </a:r>
            <a:r>
              <a:rPr lang="en-US" dirty="0" smtClean="0"/>
              <a:t> hybrids </a:t>
            </a:r>
            <a:r>
              <a:rPr lang="en-US" dirty="0"/>
              <a:t>or </a:t>
            </a:r>
            <a:r>
              <a:rPr lang="en-US" b="1" dirty="0"/>
              <a:t>RNA–RNA</a:t>
            </a:r>
            <a:r>
              <a:rPr lang="en-US" dirty="0"/>
              <a:t> double-stranded regions is probably </a:t>
            </a:r>
            <a:r>
              <a:rPr lang="en-US" dirty="0" smtClean="0"/>
              <a:t>very close </a:t>
            </a:r>
            <a:r>
              <a:rPr lang="en-US" dirty="0"/>
              <a:t>to the </a:t>
            </a:r>
            <a:r>
              <a:rPr lang="en-US" b="1" dirty="0"/>
              <a:t>A form</a:t>
            </a:r>
            <a:r>
              <a:rPr lang="en-US" dirty="0" smtClean="0"/>
              <a:t>.</a:t>
            </a:r>
          </a:p>
          <a:p>
            <a:r>
              <a:rPr lang="en-US" dirty="0" smtClean="0"/>
              <a:t> </a:t>
            </a:r>
            <a:r>
              <a:rPr lang="en-US" b="1" dirty="0"/>
              <a:t>Z-DNA</a:t>
            </a:r>
            <a:r>
              <a:rPr lang="en-US" dirty="0"/>
              <a:t> is a left-handed helix that </a:t>
            </a:r>
            <a:r>
              <a:rPr lang="en-US" dirty="0" smtClean="0"/>
              <a:t>contains about </a:t>
            </a:r>
            <a:r>
              <a:rPr lang="en-US" dirty="0"/>
              <a:t>12 base pairs per </a:t>
            </a:r>
            <a:r>
              <a:rPr lang="en-US" dirty="0" smtClean="0"/>
              <a:t>turn [</a:t>
            </a:r>
            <a:r>
              <a:rPr lang="en-US" dirty="0"/>
              <a:t>Note: </a:t>
            </a:r>
            <a:r>
              <a:rPr lang="en-US" dirty="0" smtClean="0"/>
              <a:t>The deoxyribose </a:t>
            </a:r>
            <a:r>
              <a:rPr lang="en-US" dirty="0"/>
              <a:t>–phosphate backbone “zigzags,” hence, the </a:t>
            </a:r>
            <a:r>
              <a:rPr lang="en-US" dirty="0" smtClean="0"/>
              <a:t>name </a:t>
            </a:r>
            <a:r>
              <a:rPr lang="en-US" b="1" dirty="0" smtClean="0"/>
              <a:t>“Z</a:t>
            </a:r>
            <a:r>
              <a:rPr lang="en-US" b="1" dirty="0"/>
              <a:t>”-DNA</a:t>
            </a:r>
            <a:r>
              <a:rPr lang="en-US" dirty="0" smtClean="0"/>
              <a:t>.]</a:t>
            </a:r>
            <a:endParaRPr lang="en-US" dirty="0"/>
          </a:p>
        </p:txBody>
      </p:sp>
    </p:spTree>
    <p:extLst>
      <p:ext uri="{BB962C8B-B14F-4D97-AF65-F5344CB8AC3E}">
        <p14:creationId xmlns:p14="http://schemas.microsoft.com/office/powerpoint/2010/main" val="37067097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Stretches of </a:t>
            </a:r>
            <a:r>
              <a:rPr lang="en-US" b="1" dirty="0" smtClean="0"/>
              <a:t>Z-DNA</a:t>
            </a:r>
            <a:r>
              <a:rPr lang="en-US" dirty="0" smtClean="0"/>
              <a:t> can occur naturally in regions of </a:t>
            </a:r>
            <a:r>
              <a:rPr lang="en-US" b="1" dirty="0" smtClean="0"/>
              <a:t>DNA</a:t>
            </a:r>
            <a:r>
              <a:rPr lang="en-US" dirty="0" smtClean="0"/>
              <a:t> that have a sequence of alternating purines and pyrimidines, for example, poly </a:t>
            </a:r>
            <a:r>
              <a:rPr lang="en-US" b="1" dirty="0" smtClean="0"/>
              <a:t>GC</a:t>
            </a:r>
            <a:r>
              <a:rPr lang="en-US" dirty="0" smtClean="0"/>
              <a:t>.</a:t>
            </a:r>
          </a:p>
          <a:p>
            <a:r>
              <a:rPr lang="en-US" dirty="0" smtClean="0"/>
              <a:t> Transitions between the </a:t>
            </a:r>
            <a:r>
              <a:rPr lang="en-US" b="1" dirty="0" smtClean="0"/>
              <a:t>B</a:t>
            </a:r>
            <a:r>
              <a:rPr lang="en-US" dirty="0" smtClean="0"/>
              <a:t> and </a:t>
            </a:r>
            <a:r>
              <a:rPr lang="en-US" b="1" dirty="0" smtClean="0"/>
              <a:t>Z</a:t>
            </a:r>
            <a:r>
              <a:rPr lang="en-US" dirty="0" smtClean="0"/>
              <a:t> helical forms of </a:t>
            </a:r>
            <a:r>
              <a:rPr lang="en-US" b="1" dirty="0" smtClean="0"/>
              <a:t>DNA</a:t>
            </a:r>
            <a:r>
              <a:rPr lang="en-US" dirty="0" smtClean="0"/>
              <a:t> may play a role in regulating gene expression.</a:t>
            </a:r>
          </a:p>
          <a:p>
            <a:endParaRPr lang="en-US" dirty="0" smtClean="0"/>
          </a:p>
          <a:p>
            <a:endParaRPr lang="en-US" dirty="0"/>
          </a:p>
        </p:txBody>
      </p:sp>
    </p:spTree>
    <p:extLst>
      <p:ext uri="{BB962C8B-B14F-4D97-AF65-F5344CB8AC3E}">
        <p14:creationId xmlns:p14="http://schemas.microsoft.com/office/powerpoint/2010/main" val="20311622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Linear and circular DNA molecules</a:t>
            </a:r>
            <a:endParaRPr lang="en-US" dirty="0"/>
          </a:p>
        </p:txBody>
      </p:sp>
      <p:sp>
        <p:nvSpPr>
          <p:cNvPr id="3" name="Content Placeholder 2"/>
          <p:cNvSpPr>
            <a:spLocks noGrp="1"/>
          </p:cNvSpPr>
          <p:nvPr>
            <p:ph idx="1"/>
          </p:nvPr>
        </p:nvSpPr>
        <p:spPr>
          <a:xfrm>
            <a:off x="838200" y="1591733"/>
            <a:ext cx="10515600" cy="5034845"/>
          </a:xfrm>
        </p:spPr>
        <p:txBody>
          <a:bodyPr>
            <a:normAutofit/>
          </a:bodyPr>
          <a:lstStyle/>
          <a:p>
            <a:r>
              <a:rPr lang="en-US" dirty="0" smtClean="0"/>
              <a:t>Each </a:t>
            </a:r>
            <a:r>
              <a:rPr lang="en-US" dirty="0"/>
              <a:t>chromosome in the nucleus of a </a:t>
            </a:r>
            <a:r>
              <a:rPr lang="en-US" b="1" dirty="0" smtClean="0"/>
              <a:t>eukaryote</a:t>
            </a:r>
            <a:r>
              <a:rPr lang="en-US" dirty="0" smtClean="0"/>
              <a:t> </a:t>
            </a:r>
            <a:r>
              <a:rPr lang="en-US" dirty="0"/>
              <a:t>contains one </a:t>
            </a:r>
            <a:r>
              <a:rPr lang="en-US" dirty="0" smtClean="0"/>
              <a:t>long, linear </a:t>
            </a:r>
            <a:r>
              <a:rPr lang="en-US" dirty="0"/>
              <a:t>molecule of </a:t>
            </a:r>
            <a:r>
              <a:rPr lang="en-US" b="1" dirty="0"/>
              <a:t>dsDNA</a:t>
            </a:r>
            <a:r>
              <a:rPr lang="en-US" dirty="0"/>
              <a:t>, which is bound to a complex mixture </a:t>
            </a:r>
            <a:r>
              <a:rPr lang="en-US" dirty="0" smtClean="0"/>
              <a:t>of proteins </a:t>
            </a:r>
            <a:r>
              <a:rPr lang="en-US" dirty="0"/>
              <a:t>(</a:t>
            </a:r>
            <a:r>
              <a:rPr lang="en-US" b="1" dirty="0"/>
              <a:t>histone and </a:t>
            </a:r>
            <a:r>
              <a:rPr lang="en-US" b="1" dirty="0" smtClean="0"/>
              <a:t>non-histone</a:t>
            </a:r>
            <a:r>
              <a:rPr lang="en-US" dirty="0" smtClean="0"/>
              <a:t>) </a:t>
            </a:r>
            <a:r>
              <a:rPr lang="en-US" dirty="0"/>
              <a:t>to form </a:t>
            </a:r>
            <a:r>
              <a:rPr lang="en-US" b="1" dirty="0"/>
              <a:t>chromatin</a:t>
            </a:r>
            <a:r>
              <a:rPr lang="en-US" dirty="0"/>
              <a:t>.</a:t>
            </a:r>
          </a:p>
          <a:p>
            <a:r>
              <a:rPr lang="en-US" b="1" dirty="0"/>
              <a:t>Eukaryotes</a:t>
            </a:r>
            <a:r>
              <a:rPr lang="en-US" dirty="0"/>
              <a:t> have closed, </a:t>
            </a:r>
            <a:r>
              <a:rPr lang="en-US" b="1" dirty="0"/>
              <a:t>circular DNA </a:t>
            </a:r>
            <a:r>
              <a:rPr lang="en-US" dirty="0"/>
              <a:t>molecules </a:t>
            </a:r>
            <a:r>
              <a:rPr lang="en-US" b="1" dirty="0"/>
              <a:t>in their </a:t>
            </a:r>
            <a:r>
              <a:rPr lang="en-US" b="1" dirty="0" smtClean="0"/>
              <a:t>mitochondria</a:t>
            </a:r>
            <a:r>
              <a:rPr lang="en-US" dirty="0" smtClean="0"/>
              <a:t>, as </a:t>
            </a:r>
            <a:r>
              <a:rPr lang="en-US" dirty="0"/>
              <a:t>do plant </a:t>
            </a:r>
            <a:r>
              <a:rPr lang="en-US" b="1" dirty="0"/>
              <a:t>chloroplasts</a:t>
            </a:r>
            <a:r>
              <a:rPr lang="en-US" dirty="0"/>
              <a:t>. A </a:t>
            </a:r>
            <a:r>
              <a:rPr lang="en-US" b="1" dirty="0"/>
              <a:t>prokaryotic</a:t>
            </a:r>
            <a:r>
              <a:rPr lang="en-US" dirty="0"/>
              <a:t> organism typically </a:t>
            </a:r>
            <a:r>
              <a:rPr lang="en-US" dirty="0" smtClean="0"/>
              <a:t>contains a </a:t>
            </a:r>
            <a:r>
              <a:rPr lang="en-US" b="1" dirty="0"/>
              <a:t>single, double-stranded, supercoiled, circular chromosome</a:t>
            </a:r>
            <a:r>
              <a:rPr lang="en-US" dirty="0"/>
              <a:t>.</a:t>
            </a:r>
          </a:p>
          <a:p>
            <a:r>
              <a:rPr lang="en-US" dirty="0"/>
              <a:t>Each </a:t>
            </a:r>
            <a:r>
              <a:rPr lang="en-US" b="1" dirty="0"/>
              <a:t>prokaryotic chromosome </a:t>
            </a:r>
            <a:r>
              <a:rPr lang="en-US" dirty="0"/>
              <a:t>is associated with </a:t>
            </a:r>
            <a:r>
              <a:rPr lang="en-US" b="1" dirty="0"/>
              <a:t>non-histone </a:t>
            </a:r>
            <a:r>
              <a:rPr lang="en-US" b="1" dirty="0" smtClean="0"/>
              <a:t>proteins</a:t>
            </a:r>
            <a:r>
              <a:rPr lang="en-US" dirty="0" smtClean="0"/>
              <a:t> that </a:t>
            </a:r>
            <a:r>
              <a:rPr lang="en-US" dirty="0"/>
              <a:t>can condense the </a:t>
            </a:r>
            <a:r>
              <a:rPr lang="en-US" b="1" dirty="0"/>
              <a:t>DNA</a:t>
            </a:r>
            <a:r>
              <a:rPr lang="en-US" dirty="0"/>
              <a:t> to form a </a:t>
            </a:r>
            <a:r>
              <a:rPr lang="en-US" b="1" dirty="0"/>
              <a:t>nucleoid</a:t>
            </a:r>
            <a:r>
              <a:rPr lang="en-US" dirty="0"/>
              <a:t>. In </a:t>
            </a:r>
            <a:r>
              <a:rPr lang="en-US" dirty="0" smtClean="0"/>
              <a:t>addition, most </a:t>
            </a:r>
            <a:r>
              <a:rPr lang="en-US" dirty="0"/>
              <a:t>species of bacteria also contain small, </a:t>
            </a:r>
            <a:r>
              <a:rPr lang="en-US" b="1" dirty="0"/>
              <a:t>circular, </a:t>
            </a:r>
            <a:r>
              <a:rPr lang="en-US" b="1" dirty="0" smtClean="0"/>
              <a:t>extrachromosomal DNA </a:t>
            </a:r>
            <a:r>
              <a:rPr lang="en-US" dirty="0"/>
              <a:t>molecules called </a:t>
            </a:r>
            <a:r>
              <a:rPr lang="en-US" b="1" dirty="0"/>
              <a:t>plasmids</a:t>
            </a:r>
            <a:r>
              <a:rPr lang="en-US" dirty="0" smtClean="0"/>
              <a:t>.</a:t>
            </a:r>
          </a:p>
        </p:txBody>
      </p:sp>
    </p:spTree>
    <p:extLst>
      <p:ext uri="{BB962C8B-B14F-4D97-AF65-F5344CB8AC3E}">
        <p14:creationId xmlns:p14="http://schemas.microsoft.com/office/powerpoint/2010/main" val="26583504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Plasmid</a:t>
            </a:r>
            <a:r>
              <a:rPr lang="en-US" dirty="0" smtClean="0"/>
              <a:t> DNA carries genetic information, and undergoes replication that may or may not be synchronized to chromosomal division.</a:t>
            </a:r>
          </a:p>
          <a:p>
            <a:r>
              <a:rPr lang="en-US" dirty="0"/>
              <a:t>Plasmids may carry genes that convey </a:t>
            </a:r>
            <a:r>
              <a:rPr lang="en-US" dirty="0" smtClean="0"/>
              <a:t>antibiotic resistance </a:t>
            </a:r>
            <a:r>
              <a:rPr lang="en-US" dirty="0"/>
              <a:t>to the host bacterium, and </a:t>
            </a:r>
            <a:r>
              <a:rPr lang="en-US" dirty="0" smtClean="0"/>
              <a:t>may facilitate </a:t>
            </a:r>
            <a:r>
              <a:rPr lang="en-US" dirty="0"/>
              <a:t>the transfer of genetic information </a:t>
            </a:r>
            <a:r>
              <a:rPr lang="en-US" dirty="0" smtClean="0"/>
              <a:t>from one </a:t>
            </a:r>
            <a:r>
              <a:rPr lang="en-US" dirty="0"/>
              <a:t>bacterium to another</a:t>
            </a:r>
            <a:r>
              <a:rPr lang="en-US" dirty="0" smtClean="0"/>
              <a:t>.</a:t>
            </a:r>
          </a:p>
          <a:p>
            <a:endParaRPr lang="en-US" dirty="0"/>
          </a:p>
        </p:txBody>
      </p:sp>
    </p:spTree>
    <p:extLst>
      <p:ext uri="{BB962C8B-B14F-4D97-AF65-F5344CB8AC3E}">
        <p14:creationId xmlns:p14="http://schemas.microsoft.com/office/powerpoint/2010/main" val="30263620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STEPS IN PROKARYOTIC DNA SYNTHESIS</a:t>
            </a:r>
            <a:endParaRPr lang="en-US" dirty="0"/>
          </a:p>
        </p:txBody>
      </p:sp>
      <p:sp>
        <p:nvSpPr>
          <p:cNvPr id="3" name="Content Placeholder 2"/>
          <p:cNvSpPr>
            <a:spLocks noGrp="1"/>
          </p:cNvSpPr>
          <p:nvPr>
            <p:ph idx="1"/>
          </p:nvPr>
        </p:nvSpPr>
        <p:spPr>
          <a:xfrm>
            <a:off x="759178" y="1603022"/>
            <a:ext cx="7278511" cy="4967112"/>
          </a:xfrm>
        </p:spPr>
        <p:txBody>
          <a:bodyPr>
            <a:normAutofit lnSpcReduction="10000"/>
          </a:bodyPr>
          <a:lstStyle/>
          <a:p>
            <a:r>
              <a:rPr lang="en-US" dirty="0"/>
              <a:t>When the two strands of the DNA double helix are separated, each </a:t>
            </a:r>
            <a:r>
              <a:rPr lang="en-US" dirty="0" smtClean="0"/>
              <a:t>can serve </a:t>
            </a:r>
            <a:r>
              <a:rPr lang="en-US" dirty="0"/>
              <a:t>as a </a:t>
            </a:r>
            <a:r>
              <a:rPr lang="en-US" b="1" dirty="0"/>
              <a:t>template</a:t>
            </a:r>
            <a:r>
              <a:rPr lang="en-US" dirty="0"/>
              <a:t> for the replication of a new complementary strand.</a:t>
            </a:r>
          </a:p>
          <a:p>
            <a:r>
              <a:rPr lang="en-US" dirty="0"/>
              <a:t>This produces two daughter molecules, each of which contains two </a:t>
            </a:r>
            <a:r>
              <a:rPr lang="en-US" dirty="0" smtClean="0"/>
              <a:t>DNA strands </a:t>
            </a:r>
            <a:r>
              <a:rPr lang="en-US" dirty="0"/>
              <a:t>with an antiparallel orientation </a:t>
            </a:r>
            <a:r>
              <a:rPr lang="en-US" dirty="0" smtClean="0"/>
              <a:t>.This </a:t>
            </a:r>
            <a:r>
              <a:rPr lang="en-US" dirty="0"/>
              <a:t>process </a:t>
            </a:r>
            <a:r>
              <a:rPr lang="en-US" dirty="0" smtClean="0"/>
              <a:t>is called </a:t>
            </a:r>
            <a:r>
              <a:rPr lang="en-US" b="1" dirty="0"/>
              <a:t>semiconservative</a:t>
            </a:r>
            <a:r>
              <a:rPr lang="en-US" dirty="0"/>
              <a:t> replication because, although the </a:t>
            </a:r>
            <a:r>
              <a:rPr lang="en-US" dirty="0" smtClean="0"/>
              <a:t>parental duplex </a:t>
            </a:r>
            <a:r>
              <a:rPr lang="en-US" dirty="0"/>
              <a:t>is separated into two halves (and, therefore, is not “conserved” </a:t>
            </a:r>
            <a:r>
              <a:rPr lang="en-US" dirty="0" smtClean="0"/>
              <a:t>as an </a:t>
            </a:r>
            <a:r>
              <a:rPr lang="en-US" dirty="0"/>
              <a:t>entity), each of the individual parental strands remains intact in one </a:t>
            </a:r>
            <a:r>
              <a:rPr lang="en-US" dirty="0" smtClean="0"/>
              <a:t>of the </a:t>
            </a:r>
            <a:r>
              <a:rPr lang="en-US" dirty="0"/>
              <a:t>two new duplexes </a:t>
            </a:r>
            <a:r>
              <a:rPr lang="en-US" dirty="0" smtClean="0"/>
              <a:t>.</a:t>
            </a:r>
          </a:p>
        </p:txBody>
      </p:sp>
      <p:pic>
        <p:nvPicPr>
          <p:cNvPr id="4" name="Picture 3"/>
          <p:cNvPicPr>
            <a:picLocks noChangeAspect="1"/>
          </p:cNvPicPr>
          <p:nvPr/>
        </p:nvPicPr>
        <p:blipFill>
          <a:blip r:embed="rId2"/>
          <a:stretch>
            <a:fillRect/>
          </a:stretch>
        </p:blipFill>
        <p:spPr>
          <a:xfrm>
            <a:off x="8589788" y="1365955"/>
            <a:ext cx="2599086" cy="4652623"/>
          </a:xfrm>
          <a:prstGeom prst="rect">
            <a:avLst/>
          </a:prstGeom>
        </p:spPr>
      </p:pic>
      <p:sp>
        <p:nvSpPr>
          <p:cNvPr id="5" name="Rectangle 4"/>
          <p:cNvSpPr/>
          <p:nvPr/>
        </p:nvSpPr>
        <p:spPr>
          <a:xfrm>
            <a:off x="7813343" y="6018578"/>
            <a:ext cx="3993401" cy="369332"/>
          </a:xfrm>
          <a:prstGeom prst="rect">
            <a:avLst/>
          </a:prstGeom>
        </p:spPr>
        <p:txBody>
          <a:bodyPr wrap="none">
            <a:spAutoFit/>
          </a:bodyPr>
          <a:lstStyle/>
          <a:p>
            <a:r>
              <a:rPr lang="en-US" dirty="0">
                <a:latin typeface="Helvetica" pitchFamily="2" charset="0"/>
              </a:rPr>
              <a:t>Semiconservative replication of DNA.</a:t>
            </a:r>
            <a:endParaRPr lang="en-US" dirty="0"/>
          </a:p>
        </p:txBody>
      </p:sp>
    </p:spTree>
    <p:extLst>
      <p:ext uri="{BB962C8B-B14F-4D97-AF65-F5344CB8AC3E}">
        <p14:creationId xmlns:p14="http://schemas.microsoft.com/office/powerpoint/2010/main" val="1957557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dedication</a:t>
            </a:r>
            <a:endParaRPr lang="en-US" b="1" dirty="0"/>
          </a:p>
        </p:txBody>
      </p:sp>
      <p:sp>
        <p:nvSpPr>
          <p:cNvPr id="3" name="Content Placeholder 2"/>
          <p:cNvSpPr>
            <a:spLocks noGrp="1"/>
          </p:cNvSpPr>
          <p:nvPr>
            <p:ph idx="1"/>
          </p:nvPr>
        </p:nvSpPr>
        <p:spPr/>
        <p:txBody>
          <a:bodyPr/>
          <a:lstStyle/>
          <a:p>
            <a:pPr marL="0" indent="0" algn="ctr">
              <a:buNone/>
            </a:pPr>
            <a:r>
              <a:rPr lang="en-US" dirty="0" smtClean="0"/>
              <a:t>To spirit of my mother</a:t>
            </a:r>
          </a:p>
          <a:p>
            <a:pPr marL="0" indent="0" algn="ctr">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5492" y="2726113"/>
            <a:ext cx="2830808" cy="3842265"/>
          </a:xfrm>
          <a:prstGeom prst="rect">
            <a:avLst/>
          </a:prstGeom>
        </p:spPr>
      </p:pic>
    </p:spTree>
    <p:extLst>
      <p:ext uri="{BB962C8B-B14F-4D97-AF65-F5344CB8AC3E}">
        <p14:creationId xmlns:p14="http://schemas.microsoft.com/office/powerpoint/2010/main" val="11400665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 The enzymes involved in the </a:t>
            </a:r>
            <a:r>
              <a:rPr lang="en-US" dirty="0" smtClean="0"/>
              <a:t>DNA replication </a:t>
            </a:r>
            <a:r>
              <a:rPr lang="en-US" dirty="0"/>
              <a:t>process are template-directed polymerases that can </a:t>
            </a:r>
            <a:r>
              <a:rPr lang="en-US" dirty="0" smtClean="0"/>
              <a:t>synthesize the </a:t>
            </a:r>
            <a:r>
              <a:rPr lang="en-US" dirty="0"/>
              <a:t>complementary sequence of each strand with </a:t>
            </a:r>
            <a:r>
              <a:rPr lang="en-US" dirty="0" smtClean="0"/>
              <a:t>extraordinary fidelity.</a:t>
            </a:r>
          </a:p>
          <a:p>
            <a:r>
              <a:rPr lang="en-US" dirty="0" smtClean="0"/>
              <a:t> </a:t>
            </a:r>
            <a:r>
              <a:rPr lang="en-US" dirty="0"/>
              <a:t>The reactions described in this section were first known </a:t>
            </a:r>
            <a:r>
              <a:rPr lang="en-US" dirty="0" smtClean="0"/>
              <a:t>from studies </a:t>
            </a:r>
            <a:r>
              <a:rPr lang="en-US" dirty="0"/>
              <a:t>of the bacterium Escherichia coli (E. coli), and the </a:t>
            </a:r>
            <a:r>
              <a:rPr lang="en-US" dirty="0" smtClean="0"/>
              <a:t>description given </a:t>
            </a:r>
            <a:r>
              <a:rPr lang="en-US" dirty="0"/>
              <a:t>below refers to the process in prokaryotes. </a:t>
            </a:r>
            <a:endParaRPr lang="en-US" dirty="0" smtClean="0"/>
          </a:p>
          <a:p>
            <a:r>
              <a:rPr lang="en-US" dirty="0" smtClean="0"/>
              <a:t>DNA </a:t>
            </a:r>
            <a:r>
              <a:rPr lang="en-US" dirty="0"/>
              <a:t>synthesis </a:t>
            </a:r>
            <a:r>
              <a:rPr lang="en-US" dirty="0" smtClean="0"/>
              <a:t>in higher </a:t>
            </a:r>
            <a:r>
              <a:rPr lang="en-US" dirty="0"/>
              <a:t>organisms is less well understood, but involves the same types </a:t>
            </a:r>
            <a:r>
              <a:rPr lang="en-US" dirty="0" smtClean="0"/>
              <a:t>of mechanisms</a:t>
            </a:r>
            <a:r>
              <a:rPr lang="en-US" dirty="0"/>
              <a:t>. In either case, initiation of DNA replication commits the </a:t>
            </a:r>
            <a:r>
              <a:rPr lang="en-US" dirty="0" smtClean="0"/>
              <a:t>cell to </a:t>
            </a:r>
            <a:r>
              <a:rPr lang="en-US" dirty="0"/>
              <a:t>continue the process until the entire genome has been replicated.</a:t>
            </a:r>
          </a:p>
          <a:p>
            <a:endParaRPr lang="en-US" dirty="0"/>
          </a:p>
        </p:txBody>
      </p:sp>
    </p:spTree>
    <p:extLst>
      <p:ext uri="{BB962C8B-B14F-4D97-AF65-F5344CB8AC3E}">
        <p14:creationId xmlns:p14="http://schemas.microsoft.com/office/powerpoint/2010/main" val="37007766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steps of DNA synthesis consists of :</a:t>
            </a:r>
          </a:p>
          <a:p>
            <a:pPr marL="914400" lvl="1" indent="-457200">
              <a:buFont typeface="+mj-lt"/>
              <a:buAutoNum type="arabicPeriod"/>
            </a:pPr>
            <a:r>
              <a:rPr lang="en-US" dirty="0"/>
              <a:t>Separation of the two complementary DNA </a:t>
            </a:r>
            <a:r>
              <a:rPr lang="en-US" dirty="0" smtClean="0"/>
              <a:t>strands</a:t>
            </a:r>
          </a:p>
          <a:p>
            <a:pPr marL="914400" lvl="1" indent="-457200">
              <a:buFont typeface="+mj-lt"/>
              <a:buAutoNum type="arabicPeriod"/>
            </a:pPr>
            <a:r>
              <a:rPr lang="en-US" dirty="0"/>
              <a:t>Formation of the replication </a:t>
            </a:r>
            <a:r>
              <a:rPr lang="en-US" dirty="0" smtClean="0"/>
              <a:t>fork</a:t>
            </a:r>
          </a:p>
          <a:p>
            <a:pPr marL="914400" lvl="1" indent="-457200">
              <a:buFont typeface="+mj-lt"/>
              <a:buAutoNum type="arabicPeriod"/>
            </a:pPr>
            <a:r>
              <a:rPr lang="en-US" dirty="0" smtClean="0"/>
              <a:t>RNA primer</a:t>
            </a:r>
          </a:p>
          <a:p>
            <a:pPr marL="914400" lvl="1" indent="-457200">
              <a:buFont typeface="+mj-lt"/>
              <a:buAutoNum type="arabicPeriod"/>
            </a:pPr>
            <a:r>
              <a:rPr lang="en-US" dirty="0"/>
              <a:t>Chain </a:t>
            </a:r>
            <a:r>
              <a:rPr lang="en-US" dirty="0" smtClean="0"/>
              <a:t>elongation</a:t>
            </a:r>
          </a:p>
          <a:p>
            <a:pPr marL="914400" lvl="1" indent="-457200">
              <a:buFont typeface="+mj-lt"/>
              <a:buAutoNum type="arabicPeriod"/>
            </a:pPr>
            <a:r>
              <a:rPr lang="en-US" dirty="0"/>
              <a:t>Excision of RNA primers and their replacement by </a:t>
            </a:r>
            <a:r>
              <a:rPr lang="en-US" dirty="0" smtClean="0"/>
              <a:t>DNA</a:t>
            </a:r>
          </a:p>
          <a:p>
            <a:pPr marL="914400" lvl="1" indent="-457200">
              <a:buFont typeface="+mj-lt"/>
              <a:buAutoNum type="arabicPeriod"/>
            </a:pPr>
            <a:r>
              <a:rPr lang="en-US" dirty="0"/>
              <a:t>DNA ligase</a:t>
            </a:r>
          </a:p>
        </p:txBody>
      </p:sp>
    </p:spTree>
    <p:extLst>
      <p:ext uri="{BB962C8B-B14F-4D97-AF65-F5344CB8AC3E}">
        <p14:creationId xmlns:p14="http://schemas.microsoft.com/office/powerpoint/2010/main" val="12918753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 Separation of the two complementary DNA strands</a:t>
            </a:r>
            <a:endParaRPr lang="en-US" dirty="0"/>
          </a:p>
        </p:txBody>
      </p:sp>
      <p:sp>
        <p:nvSpPr>
          <p:cNvPr id="3" name="Content Placeholder 2"/>
          <p:cNvSpPr>
            <a:spLocks noGrp="1"/>
          </p:cNvSpPr>
          <p:nvPr>
            <p:ph idx="1"/>
          </p:nvPr>
        </p:nvSpPr>
        <p:spPr>
          <a:xfrm>
            <a:off x="752122" y="1836913"/>
            <a:ext cx="10687756" cy="4699353"/>
          </a:xfrm>
        </p:spPr>
        <p:txBody>
          <a:bodyPr>
            <a:normAutofit/>
          </a:bodyPr>
          <a:lstStyle/>
          <a:p>
            <a:r>
              <a:rPr lang="en-US" dirty="0"/>
              <a:t>In order for the two strands of the parental double helical DNA to </a:t>
            </a:r>
            <a:r>
              <a:rPr lang="en-US" dirty="0" smtClean="0"/>
              <a:t>be replicated</a:t>
            </a:r>
            <a:r>
              <a:rPr lang="en-US" dirty="0"/>
              <a:t>, they must first separate (or “melt”) over a small </a:t>
            </a:r>
            <a:r>
              <a:rPr lang="en-US" dirty="0" smtClean="0"/>
              <a:t>region, because </a:t>
            </a:r>
            <a:r>
              <a:rPr lang="en-US" dirty="0"/>
              <a:t>the polymerases use only ssDNA as a template. </a:t>
            </a:r>
            <a:endParaRPr lang="en-US" dirty="0" smtClean="0"/>
          </a:p>
          <a:p>
            <a:r>
              <a:rPr lang="en-US" dirty="0" smtClean="0"/>
              <a:t>In prokaryotic </a:t>
            </a:r>
            <a:r>
              <a:rPr lang="en-US" dirty="0"/>
              <a:t>organisms, DNA replication begins at a single, </a:t>
            </a:r>
            <a:r>
              <a:rPr lang="en-US" dirty="0" smtClean="0"/>
              <a:t>unique nucleotide </a:t>
            </a:r>
            <a:r>
              <a:rPr lang="en-US" dirty="0"/>
              <a:t>sequence—a site called the </a:t>
            </a:r>
            <a:r>
              <a:rPr lang="en-US" b="1" dirty="0"/>
              <a:t>origin of </a:t>
            </a:r>
            <a:r>
              <a:rPr lang="en-US" b="1" dirty="0" smtClean="0"/>
              <a:t>replication</a:t>
            </a:r>
            <a:r>
              <a:rPr lang="en-US" dirty="0" smtClean="0"/>
              <a:t>.</a:t>
            </a:r>
          </a:p>
          <a:p>
            <a:r>
              <a:rPr lang="en-US" dirty="0" smtClean="0"/>
              <a:t> </a:t>
            </a:r>
            <a:r>
              <a:rPr lang="en-US" dirty="0"/>
              <a:t>[Note: This is referred to as a </a:t>
            </a:r>
            <a:r>
              <a:rPr lang="en-US" b="1" dirty="0"/>
              <a:t>consensus </a:t>
            </a:r>
            <a:r>
              <a:rPr lang="en-US" b="1" dirty="0" smtClean="0"/>
              <a:t>sequence</a:t>
            </a:r>
            <a:r>
              <a:rPr lang="en-US" dirty="0" smtClean="0"/>
              <a:t>, because </a:t>
            </a:r>
            <a:r>
              <a:rPr lang="en-US" dirty="0"/>
              <a:t>the order of nucleotides is essentially the same at </a:t>
            </a:r>
            <a:r>
              <a:rPr lang="en-US" dirty="0" smtClean="0"/>
              <a:t>each site</a:t>
            </a:r>
            <a:r>
              <a:rPr lang="en-US" dirty="0"/>
              <a:t>.] This site includes a short sequence composed almost </a:t>
            </a:r>
            <a:r>
              <a:rPr lang="en-US" dirty="0" smtClean="0"/>
              <a:t>exclusively of </a:t>
            </a:r>
            <a:r>
              <a:rPr lang="en-US" dirty="0"/>
              <a:t>AT base pairs that facilitate melting</a:t>
            </a:r>
            <a:r>
              <a:rPr lang="en-US" dirty="0" smtClean="0"/>
              <a:t>.</a:t>
            </a:r>
          </a:p>
          <a:p>
            <a:r>
              <a:rPr lang="en-US" dirty="0" smtClean="0"/>
              <a:t> </a:t>
            </a:r>
            <a:r>
              <a:rPr lang="en-US" dirty="0"/>
              <a:t>In eukaryotes, </a:t>
            </a:r>
            <a:r>
              <a:rPr lang="en-US" dirty="0" smtClean="0"/>
              <a:t>replication begins </a:t>
            </a:r>
            <a:r>
              <a:rPr lang="en-US" dirty="0"/>
              <a:t>at multiple sites along the DNA helix </a:t>
            </a:r>
            <a:r>
              <a:rPr lang="en-US" dirty="0" smtClean="0"/>
              <a:t>.</a:t>
            </a:r>
            <a:endParaRPr lang="en-US" dirty="0"/>
          </a:p>
        </p:txBody>
      </p:sp>
    </p:spTree>
    <p:extLst>
      <p:ext uri="{BB962C8B-B14F-4D97-AF65-F5344CB8AC3E}">
        <p14:creationId xmlns:p14="http://schemas.microsoft.com/office/powerpoint/2010/main" val="21895080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Having multiple origins of replication provides a mechanism for rapidly replicating the great length of the eukaryotic DNA molecules.</a:t>
            </a:r>
          </a:p>
          <a:p>
            <a:endParaRPr lang="en-US" dirty="0"/>
          </a:p>
        </p:txBody>
      </p:sp>
    </p:spTree>
    <p:extLst>
      <p:ext uri="{BB962C8B-B14F-4D97-AF65-F5344CB8AC3E}">
        <p14:creationId xmlns:p14="http://schemas.microsoft.com/office/powerpoint/2010/main" val="13052476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 Formation of the replication fork</a:t>
            </a:r>
            <a:endParaRPr lang="en-US" dirty="0"/>
          </a:p>
        </p:txBody>
      </p:sp>
      <p:sp>
        <p:nvSpPr>
          <p:cNvPr id="3" name="Content Placeholder 2"/>
          <p:cNvSpPr>
            <a:spLocks noGrp="1"/>
          </p:cNvSpPr>
          <p:nvPr>
            <p:ph idx="1"/>
          </p:nvPr>
        </p:nvSpPr>
        <p:spPr>
          <a:xfrm>
            <a:off x="838200" y="1690688"/>
            <a:ext cx="10270067" cy="4486275"/>
          </a:xfrm>
        </p:spPr>
        <p:txBody>
          <a:bodyPr>
            <a:normAutofit/>
          </a:bodyPr>
          <a:lstStyle/>
          <a:p>
            <a:r>
              <a:rPr lang="en-US" dirty="0"/>
              <a:t>As the two strands unwind and separate, they form a “V” </a:t>
            </a:r>
            <a:r>
              <a:rPr lang="en-US" dirty="0" smtClean="0"/>
              <a:t>where active </a:t>
            </a:r>
            <a:r>
              <a:rPr lang="en-US" dirty="0"/>
              <a:t>synthesis occurs. This region is called the </a:t>
            </a:r>
            <a:r>
              <a:rPr lang="en-US" b="1" dirty="0"/>
              <a:t>replication fork</a:t>
            </a:r>
            <a:r>
              <a:rPr lang="en-US" dirty="0"/>
              <a:t>. </a:t>
            </a:r>
            <a:r>
              <a:rPr lang="en-US" dirty="0" smtClean="0"/>
              <a:t>It moves </a:t>
            </a:r>
            <a:r>
              <a:rPr lang="en-US" dirty="0"/>
              <a:t>along the DNA molecule as synthesis occurs. </a:t>
            </a:r>
            <a:endParaRPr lang="en-US" dirty="0" smtClean="0"/>
          </a:p>
          <a:p>
            <a:r>
              <a:rPr lang="en-US" dirty="0" smtClean="0"/>
              <a:t>Replication of dsDNA </a:t>
            </a:r>
            <a:r>
              <a:rPr lang="en-US" dirty="0"/>
              <a:t>is bidirectional—that is, the replication forks move in </a:t>
            </a:r>
            <a:r>
              <a:rPr lang="en-US" dirty="0" smtClean="0"/>
              <a:t>opposite directions </a:t>
            </a:r>
            <a:r>
              <a:rPr lang="en-US" dirty="0"/>
              <a:t>from the origin, generating a replication </a:t>
            </a:r>
            <a:r>
              <a:rPr lang="en-US" dirty="0" smtClean="0"/>
              <a:t>bubble.</a:t>
            </a:r>
            <a:endParaRPr lang="en-US" dirty="0"/>
          </a:p>
        </p:txBody>
      </p:sp>
    </p:spTree>
    <p:extLst>
      <p:ext uri="{BB962C8B-B14F-4D97-AF65-F5344CB8AC3E}">
        <p14:creationId xmlns:p14="http://schemas.microsoft.com/office/powerpoint/2010/main" val="28365297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70757" y="365125"/>
            <a:ext cx="9088030" cy="5542000"/>
          </a:xfrm>
          <a:prstGeom prst="rect">
            <a:avLst/>
          </a:prstGeom>
        </p:spPr>
      </p:pic>
      <p:sp>
        <p:nvSpPr>
          <p:cNvPr id="5" name="Rectangle 4"/>
          <p:cNvSpPr/>
          <p:nvPr/>
        </p:nvSpPr>
        <p:spPr>
          <a:xfrm>
            <a:off x="2698045" y="5907125"/>
            <a:ext cx="6795910" cy="646331"/>
          </a:xfrm>
          <a:prstGeom prst="rect">
            <a:avLst/>
          </a:prstGeom>
        </p:spPr>
        <p:txBody>
          <a:bodyPr wrap="square">
            <a:spAutoFit/>
          </a:bodyPr>
          <a:lstStyle/>
          <a:p>
            <a:r>
              <a:rPr lang="en-US" dirty="0">
                <a:latin typeface="Helvetica" pitchFamily="2" charset="0"/>
              </a:rPr>
              <a:t>Replication of DNA: origins and replication forks. A. Small prokaryotic circular DNA. B. Very long eukaryotic DNA.</a:t>
            </a:r>
            <a:endParaRPr lang="en-US" dirty="0"/>
          </a:p>
        </p:txBody>
      </p:sp>
    </p:spTree>
    <p:extLst>
      <p:ext uri="{BB962C8B-B14F-4D97-AF65-F5344CB8AC3E}">
        <p14:creationId xmlns:p14="http://schemas.microsoft.com/office/powerpoint/2010/main" val="12998720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Proteins required for DNA strand separation:</a:t>
            </a:r>
            <a:endParaRPr lang="en-US" dirty="0"/>
          </a:p>
        </p:txBody>
      </p:sp>
      <p:sp>
        <p:nvSpPr>
          <p:cNvPr id="3" name="Content Placeholder 2"/>
          <p:cNvSpPr>
            <a:spLocks noGrp="1"/>
          </p:cNvSpPr>
          <p:nvPr>
            <p:ph idx="1"/>
          </p:nvPr>
        </p:nvSpPr>
        <p:spPr/>
        <p:txBody>
          <a:bodyPr/>
          <a:lstStyle/>
          <a:p>
            <a:r>
              <a:rPr lang="en-US" dirty="0"/>
              <a:t>Initiation of </a:t>
            </a:r>
            <a:r>
              <a:rPr lang="en-US" dirty="0" smtClean="0"/>
              <a:t>DNA replication </a:t>
            </a:r>
            <a:r>
              <a:rPr lang="en-US" dirty="0"/>
              <a:t>requires the recognition of the origin of replication by </a:t>
            </a:r>
            <a:r>
              <a:rPr lang="en-US" dirty="0" smtClean="0"/>
              <a:t>a group </a:t>
            </a:r>
            <a:r>
              <a:rPr lang="en-US" dirty="0"/>
              <a:t>of proteins that form the </a:t>
            </a:r>
            <a:r>
              <a:rPr lang="en-US" dirty="0" err="1"/>
              <a:t>prepriming</a:t>
            </a:r>
            <a:r>
              <a:rPr lang="en-US" dirty="0"/>
              <a:t> complex. These </a:t>
            </a:r>
            <a:r>
              <a:rPr lang="en-US" dirty="0" smtClean="0"/>
              <a:t>proteins are </a:t>
            </a:r>
            <a:r>
              <a:rPr lang="en-US" dirty="0"/>
              <a:t>responsible for maintaining the separation of </a:t>
            </a:r>
            <a:r>
              <a:rPr lang="en-US" dirty="0" smtClean="0"/>
              <a:t>the parental </a:t>
            </a:r>
            <a:r>
              <a:rPr lang="en-US" dirty="0"/>
              <a:t>strands, and for unwinding the double helix ahead of </a:t>
            </a:r>
            <a:r>
              <a:rPr lang="en-US" dirty="0" smtClean="0"/>
              <a:t>the advancing </a:t>
            </a:r>
            <a:r>
              <a:rPr lang="en-US" dirty="0"/>
              <a:t>replication fork. </a:t>
            </a:r>
            <a:endParaRPr lang="en-US" dirty="0" smtClean="0"/>
          </a:p>
          <a:p>
            <a:r>
              <a:rPr lang="en-US" dirty="0" smtClean="0"/>
              <a:t>These </a:t>
            </a:r>
            <a:r>
              <a:rPr lang="en-US" dirty="0"/>
              <a:t>proteins include the following</a:t>
            </a:r>
            <a:r>
              <a:rPr lang="en-US" dirty="0" smtClean="0"/>
              <a:t>:</a:t>
            </a:r>
          </a:p>
          <a:p>
            <a:pPr marL="914400" lvl="1" indent="-457200">
              <a:buFont typeface="+mj-lt"/>
              <a:buAutoNum type="arabicPeriod"/>
            </a:pPr>
            <a:r>
              <a:rPr lang="en-US" b="1" dirty="0" err="1"/>
              <a:t>DnaA</a:t>
            </a:r>
            <a:r>
              <a:rPr lang="en-US" dirty="0"/>
              <a:t> </a:t>
            </a:r>
            <a:r>
              <a:rPr lang="en-US" dirty="0" smtClean="0"/>
              <a:t>protein</a:t>
            </a:r>
          </a:p>
          <a:p>
            <a:pPr marL="914400" lvl="1" indent="-457200">
              <a:buFont typeface="+mj-lt"/>
              <a:buAutoNum type="arabicPeriod"/>
            </a:pPr>
            <a:r>
              <a:rPr lang="en-US" dirty="0"/>
              <a:t>DNA </a:t>
            </a:r>
            <a:r>
              <a:rPr lang="en-US" b="1" dirty="0" smtClean="0"/>
              <a:t>helicases</a:t>
            </a:r>
          </a:p>
          <a:p>
            <a:pPr marL="914400" lvl="1" indent="-457200">
              <a:buFont typeface="+mj-lt"/>
              <a:buAutoNum type="arabicPeriod"/>
            </a:pPr>
            <a:r>
              <a:rPr lang="en-US" dirty="0"/>
              <a:t>Single-stranded DNA-binding (</a:t>
            </a:r>
            <a:r>
              <a:rPr lang="en-US" b="1" dirty="0"/>
              <a:t>SSB</a:t>
            </a:r>
            <a:r>
              <a:rPr lang="en-US" dirty="0"/>
              <a:t>) proteins</a:t>
            </a:r>
          </a:p>
        </p:txBody>
      </p:sp>
    </p:spTree>
    <p:extLst>
      <p:ext uri="{BB962C8B-B14F-4D97-AF65-F5344CB8AC3E}">
        <p14:creationId xmlns:p14="http://schemas.microsoft.com/office/powerpoint/2010/main" val="25270695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b="1" dirty="0" err="1"/>
              <a:t>DnaA</a:t>
            </a:r>
            <a:r>
              <a:rPr lang="en-US" b="1" dirty="0"/>
              <a:t> protein: </a:t>
            </a:r>
            <a:r>
              <a:rPr lang="en-US" dirty="0" smtClean="0"/>
              <a:t>protein </a:t>
            </a:r>
            <a:r>
              <a:rPr lang="en-US" dirty="0"/>
              <a:t>binds to specific </a:t>
            </a:r>
            <a:r>
              <a:rPr lang="en-US" dirty="0" smtClean="0"/>
              <a:t>nucleotide sequences </a:t>
            </a:r>
            <a:r>
              <a:rPr lang="en-US" dirty="0"/>
              <a:t>at the origin of replication, causing short, </a:t>
            </a:r>
            <a:r>
              <a:rPr lang="en-US" dirty="0" smtClean="0"/>
              <a:t>tandemly arranged </a:t>
            </a:r>
            <a:r>
              <a:rPr lang="en-US" dirty="0"/>
              <a:t>(one after the other) AT-rich regions in the origin </a:t>
            </a:r>
            <a:r>
              <a:rPr lang="en-US" dirty="0" smtClean="0"/>
              <a:t>to melt.</a:t>
            </a:r>
          </a:p>
          <a:p>
            <a:r>
              <a:rPr lang="en-US" dirty="0" smtClean="0"/>
              <a:t> </a:t>
            </a:r>
            <a:r>
              <a:rPr lang="en-US" dirty="0"/>
              <a:t>Melting is ATP-dependent, and results in strand </a:t>
            </a:r>
            <a:r>
              <a:rPr lang="en-US" dirty="0" smtClean="0"/>
              <a:t>separation with </a:t>
            </a:r>
            <a:r>
              <a:rPr lang="en-US" dirty="0"/>
              <a:t>the formation of localized regions of ssDNA</a:t>
            </a:r>
            <a:r>
              <a:rPr lang="en-US" dirty="0" smtClean="0"/>
              <a:t>.</a:t>
            </a:r>
          </a:p>
          <a:p>
            <a:r>
              <a:rPr lang="en-US" b="1" dirty="0"/>
              <a:t>DNA helicases: </a:t>
            </a:r>
            <a:r>
              <a:rPr lang="en-US" dirty="0"/>
              <a:t>These enzymes bind to ssDNA near the </a:t>
            </a:r>
            <a:r>
              <a:rPr lang="en-US" dirty="0" smtClean="0"/>
              <a:t>replication fork</a:t>
            </a:r>
            <a:r>
              <a:rPr lang="en-US" dirty="0"/>
              <a:t>, and then move into the neighboring </a:t>
            </a:r>
            <a:r>
              <a:rPr lang="en-US" dirty="0" err="1" smtClean="0"/>
              <a:t>doublestranded</a:t>
            </a:r>
            <a:r>
              <a:rPr lang="en-US" dirty="0" smtClean="0"/>
              <a:t> region</a:t>
            </a:r>
            <a:r>
              <a:rPr lang="en-US" dirty="0"/>
              <a:t>, forcing the strands apart—in </a:t>
            </a:r>
            <a:r>
              <a:rPr lang="en-US" dirty="0" smtClean="0"/>
              <a:t>effect, unwinding </a:t>
            </a:r>
            <a:r>
              <a:rPr lang="en-US" dirty="0"/>
              <a:t>the double helix. </a:t>
            </a:r>
            <a:endParaRPr lang="en-US" dirty="0" smtClean="0"/>
          </a:p>
          <a:p>
            <a:r>
              <a:rPr lang="en-US" dirty="0" smtClean="0"/>
              <a:t>Helicases </a:t>
            </a:r>
            <a:r>
              <a:rPr lang="en-US" dirty="0"/>
              <a:t>require energy </a:t>
            </a:r>
            <a:r>
              <a:rPr lang="en-US" dirty="0" smtClean="0"/>
              <a:t>provided by </a:t>
            </a:r>
            <a:r>
              <a:rPr lang="en-US" dirty="0"/>
              <a:t>ATP </a:t>
            </a:r>
            <a:r>
              <a:rPr lang="en-US" dirty="0" smtClean="0"/>
              <a:t>.</a:t>
            </a:r>
          </a:p>
          <a:p>
            <a:r>
              <a:rPr lang="en-US" dirty="0" smtClean="0"/>
              <a:t>[</a:t>
            </a:r>
            <a:r>
              <a:rPr lang="en-US" dirty="0"/>
              <a:t>Note: </a:t>
            </a:r>
            <a:r>
              <a:rPr lang="en-US" b="1" dirty="0" err="1"/>
              <a:t>DnaB</a:t>
            </a:r>
            <a:r>
              <a:rPr lang="en-US" dirty="0"/>
              <a:t> is the principal helicase </a:t>
            </a:r>
            <a:r>
              <a:rPr lang="en-US" dirty="0" smtClean="0"/>
              <a:t>of replication </a:t>
            </a:r>
            <a:r>
              <a:rPr lang="en-US" dirty="0"/>
              <a:t>in E. coli. Its binding to DNA requires </a:t>
            </a:r>
            <a:r>
              <a:rPr lang="en-US" dirty="0" err="1"/>
              <a:t>DnaC</a:t>
            </a:r>
            <a:r>
              <a:rPr lang="en-US" dirty="0"/>
              <a:t>.]</a:t>
            </a:r>
          </a:p>
        </p:txBody>
      </p:sp>
    </p:spTree>
    <p:extLst>
      <p:ext uri="{BB962C8B-B14F-4D97-AF65-F5344CB8AC3E}">
        <p14:creationId xmlns:p14="http://schemas.microsoft.com/office/powerpoint/2010/main" val="2690826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767644"/>
            <a:ext cx="7515578" cy="5915378"/>
          </a:xfrm>
        </p:spPr>
        <p:txBody>
          <a:bodyPr>
            <a:normAutofit fontScale="92500"/>
          </a:bodyPr>
          <a:lstStyle/>
          <a:p>
            <a:r>
              <a:rPr lang="en-US" b="1" dirty="0"/>
              <a:t>Single-stranded DNA-binding (SSB) proteins: </a:t>
            </a:r>
            <a:r>
              <a:rPr lang="en-US" dirty="0"/>
              <a:t>These </a:t>
            </a:r>
            <a:r>
              <a:rPr lang="en-US" dirty="0" smtClean="0"/>
              <a:t>proteins bind </a:t>
            </a:r>
            <a:r>
              <a:rPr lang="en-US" dirty="0"/>
              <a:t>to the ssDNA generated by helicases </a:t>
            </a:r>
            <a:r>
              <a:rPr lang="en-US" dirty="0" smtClean="0"/>
              <a:t>.</a:t>
            </a:r>
            <a:endParaRPr lang="en-US" dirty="0"/>
          </a:p>
          <a:p>
            <a:r>
              <a:rPr lang="en-US" dirty="0"/>
              <a:t>They bind cooperatively—that is, the binding of one </a:t>
            </a:r>
            <a:r>
              <a:rPr lang="en-US" dirty="0" smtClean="0"/>
              <a:t>molecule of </a:t>
            </a:r>
            <a:r>
              <a:rPr lang="en-US" dirty="0"/>
              <a:t>SSB protein makes it easier for additional molecules of </a:t>
            </a:r>
            <a:r>
              <a:rPr lang="en-US" dirty="0" smtClean="0"/>
              <a:t>SSB protein </a:t>
            </a:r>
            <a:r>
              <a:rPr lang="en-US" dirty="0"/>
              <a:t>to bind tightly to the DNA strand. </a:t>
            </a:r>
            <a:endParaRPr lang="en-US" dirty="0" smtClean="0"/>
          </a:p>
          <a:p>
            <a:r>
              <a:rPr lang="en-US" dirty="0" smtClean="0"/>
              <a:t>The </a:t>
            </a:r>
            <a:r>
              <a:rPr lang="en-US" dirty="0"/>
              <a:t>SSB proteins </a:t>
            </a:r>
            <a:r>
              <a:rPr lang="en-US" dirty="0" smtClean="0"/>
              <a:t>are not </a:t>
            </a:r>
            <a:r>
              <a:rPr lang="en-US" dirty="0"/>
              <a:t>enzymes, but rather serve to shift the equilibrium </a:t>
            </a:r>
            <a:r>
              <a:rPr lang="en-US" dirty="0" smtClean="0"/>
              <a:t>between dsDNA </a:t>
            </a:r>
            <a:r>
              <a:rPr lang="en-US" dirty="0"/>
              <a:t>and ssDNA in the direction of the </a:t>
            </a:r>
            <a:r>
              <a:rPr lang="en-US" dirty="0" smtClean="0"/>
              <a:t>single-stranded forms</a:t>
            </a:r>
            <a:r>
              <a:rPr lang="en-US" dirty="0"/>
              <a:t>. </a:t>
            </a:r>
            <a:endParaRPr lang="en-US" dirty="0" smtClean="0"/>
          </a:p>
          <a:p>
            <a:r>
              <a:rPr lang="en-US" dirty="0" smtClean="0"/>
              <a:t>These </a:t>
            </a:r>
            <a:r>
              <a:rPr lang="en-US" dirty="0"/>
              <a:t>proteins not only keep the two strands of </a:t>
            </a:r>
            <a:r>
              <a:rPr lang="en-US" dirty="0" smtClean="0"/>
              <a:t>DNA separated </a:t>
            </a:r>
            <a:r>
              <a:rPr lang="en-US" dirty="0"/>
              <a:t>in the area of the replication origin, thus </a:t>
            </a:r>
            <a:r>
              <a:rPr lang="en-US" b="1" dirty="0" smtClean="0"/>
              <a:t>providing the single-stranded template required by polymerases</a:t>
            </a:r>
            <a:r>
              <a:rPr lang="en-US" dirty="0" smtClean="0"/>
              <a:t>, but also </a:t>
            </a:r>
            <a:r>
              <a:rPr lang="en-US" b="1" dirty="0"/>
              <a:t>protect the DNA from nucleases </a:t>
            </a:r>
            <a:r>
              <a:rPr lang="en-US" dirty="0"/>
              <a:t>that degrade ssDNA.</a:t>
            </a:r>
          </a:p>
        </p:txBody>
      </p:sp>
      <p:pic>
        <p:nvPicPr>
          <p:cNvPr id="4" name="Picture 3"/>
          <p:cNvPicPr>
            <a:picLocks noChangeAspect="1"/>
          </p:cNvPicPr>
          <p:nvPr/>
        </p:nvPicPr>
        <p:blipFill>
          <a:blip r:embed="rId2"/>
          <a:stretch>
            <a:fillRect/>
          </a:stretch>
        </p:blipFill>
        <p:spPr>
          <a:xfrm>
            <a:off x="8515096" y="956732"/>
            <a:ext cx="3403854" cy="3739445"/>
          </a:xfrm>
          <a:prstGeom prst="rect">
            <a:avLst/>
          </a:prstGeom>
        </p:spPr>
      </p:pic>
      <p:sp>
        <p:nvSpPr>
          <p:cNvPr id="5" name="Rectangle 4"/>
          <p:cNvSpPr/>
          <p:nvPr/>
        </p:nvSpPr>
        <p:spPr>
          <a:xfrm>
            <a:off x="8247930" y="4865510"/>
            <a:ext cx="3938185" cy="1477328"/>
          </a:xfrm>
          <a:prstGeom prst="rect">
            <a:avLst/>
          </a:prstGeom>
        </p:spPr>
        <p:txBody>
          <a:bodyPr wrap="square">
            <a:spAutoFit/>
          </a:bodyPr>
          <a:lstStyle/>
          <a:p>
            <a:r>
              <a:rPr lang="en-US" dirty="0">
                <a:latin typeface="Helvetica" pitchFamily="2" charset="0"/>
              </a:rPr>
              <a:t>Proteins responsible for maintaining</a:t>
            </a:r>
          </a:p>
          <a:p>
            <a:r>
              <a:rPr lang="en-US" dirty="0">
                <a:latin typeface="Helvetica" pitchFamily="2" charset="0"/>
              </a:rPr>
              <a:t>the separation of the parental</a:t>
            </a:r>
          </a:p>
          <a:p>
            <a:r>
              <a:rPr lang="en-US" dirty="0">
                <a:latin typeface="Helvetica" pitchFamily="2" charset="0"/>
              </a:rPr>
              <a:t>strands and unwinding the double</a:t>
            </a:r>
          </a:p>
          <a:p>
            <a:r>
              <a:rPr lang="en-US" dirty="0">
                <a:latin typeface="Helvetica" pitchFamily="2" charset="0"/>
              </a:rPr>
              <a:t>helix ahead of the advancing</a:t>
            </a:r>
          </a:p>
          <a:p>
            <a:r>
              <a:rPr lang="en-US" dirty="0">
                <a:latin typeface="Helvetica" pitchFamily="2" charset="0"/>
              </a:rPr>
              <a:t>replication fork.</a:t>
            </a:r>
            <a:endParaRPr lang="en-US" dirty="0"/>
          </a:p>
        </p:txBody>
      </p:sp>
    </p:spTree>
    <p:extLst>
      <p:ext uri="{BB962C8B-B14F-4D97-AF65-F5344CB8AC3E}">
        <p14:creationId xmlns:p14="http://schemas.microsoft.com/office/powerpoint/2010/main" val="9081626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Solving the problem of supercoils:</a:t>
            </a:r>
            <a:endParaRPr lang="en-US" dirty="0"/>
          </a:p>
        </p:txBody>
      </p:sp>
      <p:sp>
        <p:nvSpPr>
          <p:cNvPr id="3" name="Content Placeholder 2"/>
          <p:cNvSpPr>
            <a:spLocks noGrp="1"/>
          </p:cNvSpPr>
          <p:nvPr>
            <p:ph idx="1"/>
          </p:nvPr>
        </p:nvSpPr>
        <p:spPr/>
        <p:txBody>
          <a:bodyPr>
            <a:normAutofit/>
          </a:bodyPr>
          <a:lstStyle/>
          <a:p>
            <a:r>
              <a:rPr lang="en-US" dirty="0"/>
              <a:t>As the two strands of the </a:t>
            </a:r>
            <a:r>
              <a:rPr lang="en-US" dirty="0" smtClean="0"/>
              <a:t>double helix </a:t>
            </a:r>
            <a:r>
              <a:rPr lang="en-US" dirty="0"/>
              <a:t>are separated, a problem is encountered, namely, </a:t>
            </a:r>
            <a:r>
              <a:rPr lang="en-US" dirty="0" smtClean="0"/>
              <a:t>the appearance </a:t>
            </a:r>
            <a:r>
              <a:rPr lang="en-US" dirty="0"/>
              <a:t>of </a:t>
            </a:r>
            <a:r>
              <a:rPr lang="en-US" b="1" dirty="0"/>
              <a:t>positive supercoils </a:t>
            </a:r>
            <a:r>
              <a:rPr lang="en-US" dirty="0"/>
              <a:t>(also called supertwists) in </a:t>
            </a:r>
            <a:r>
              <a:rPr lang="en-US" dirty="0" smtClean="0"/>
              <a:t>the region </a:t>
            </a:r>
            <a:r>
              <a:rPr lang="en-US" dirty="0"/>
              <a:t>of DNA ahead of the replication fork </a:t>
            </a:r>
            <a:r>
              <a:rPr lang="en-US" dirty="0" smtClean="0"/>
              <a:t>.</a:t>
            </a:r>
          </a:p>
          <a:p>
            <a:r>
              <a:rPr lang="en-US" dirty="0" smtClean="0"/>
              <a:t>The </a:t>
            </a:r>
            <a:r>
              <a:rPr lang="en-US" dirty="0"/>
              <a:t>accumulating positive supercoils interfere with further </a:t>
            </a:r>
            <a:r>
              <a:rPr lang="en-US" dirty="0" smtClean="0"/>
              <a:t>unwinding of </a:t>
            </a:r>
            <a:r>
              <a:rPr lang="en-US" dirty="0"/>
              <a:t>the double helix. </a:t>
            </a:r>
            <a:endParaRPr lang="en-US" dirty="0" smtClean="0"/>
          </a:p>
          <a:p>
            <a:r>
              <a:rPr lang="en-US" dirty="0" smtClean="0"/>
              <a:t>To </a:t>
            </a:r>
            <a:r>
              <a:rPr lang="en-US" dirty="0"/>
              <a:t>solve this problem, there is a </a:t>
            </a:r>
            <a:r>
              <a:rPr lang="en-US" dirty="0" smtClean="0"/>
              <a:t>group of </a:t>
            </a:r>
            <a:r>
              <a:rPr lang="en-US" dirty="0"/>
              <a:t>enzymes called </a:t>
            </a:r>
            <a:r>
              <a:rPr lang="en-US" b="1" dirty="0"/>
              <a:t>DNA topoisomerases</a:t>
            </a:r>
            <a:r>
              <a:rPr lang="en-US" dirty="0"/>
              <a:t>, which are </a:t>
            </a:r>
            <a:r>
              <a:rPr lang="en-US" dirty="0" smtClean="0"/>
              <a:t>responsible for </a:t>
            </a:r>
            <a:r>
              <a:rPr lang="en-US" dirty="0"/>
              <a:t>removing supercoils in the helix</a:t>
            </a:r>
            <a:r>
              <a:rPr lang="en-US" dirty="0" smtClean="0"/>
              <a:t>.</a:t>
            </a:r>
          </a:p>
          <a:p>
            <a:pPr marL="914400" lvl="1" indent="-457200">
              <a:buFont typeface="+mj-lt"/>
              <a:buAutoNum type="arabicPeriod"/>
            </a:pPr>
            <a:r>
              <a:rPr lang="en-US" dirty="0"/>
              <a:t>Type I DNA </a:t>
            </a:r>
            <a:r>
              <a:rPr lang="en-US" dirty="0" smtClean="0"/>
              <a:t>topoisomerases</a:t>
            </a:r>
          </a:p>
          <a:p>
            <a:pPr marL="914400" lvl="1" indent="-457200">
              <a:buFont typeface="+mj-lt"/>
              <a:buAutoNum type="arabicPeriod"/>
            </a:pPr>
            <a:r>
              <a:rPr lang="en-US" dirty="0"/>
              <a:t>Type II DNA topoisomerases</a:t>
            </a:r>
          </a:p>
        </p:txBody>
      </p:sp>
    </p:spTree>
    <p:extLst>
      <p:ext uri="{BB962C8B-B14F-4D97-AF65-F5344CB8AC3E}">
        <p14:creationId xmlns:p14="http://schemas.microsoft.com/office/powerpoint/2010/main" val="235288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OVERVIEW</a:t>
            </a:r>
            <a:endParaRPr lang="en-US"/>
          </a:p>
        </p:txBody>
      </p:sp>
      <p:sp>
        <p:nvSpPr>
          <p:cNvPr id="3" name="Content Placeholder 2"/>
          <p:cNvSpPr>
            <a:spLocks noGrp="1"/>
          </p:cNvSpPr>
          <p:nvPr>
            <p:ph idx="1"/>
          </p:nvPr>
        </p:nvSpPr>
        <p:spPr/>
        <p:txBody>
          <a:bodyPr>
            <a:normAutofit/>
          </a:bodyPr>
          <a:lstStyle/>
          <a:p>
            <a:r>
              <a:rPr lang="en-US" dirty="0"/>
              <a:t>Nucleic acids are required for the storage and expression of </a:t>
            </a:r>
            <a:r>
              <a:rPr lang="en-US" dirty="0" smtClean="0"/>
              <a:t>genetic information</a:t>
            </a:r>
            <a:r>
              <a:rPr lang="en-US" dirty="0"/>
              <a:t>. There are two chemically distinct types of nucleic acids:</a:t>
            </a:r>
          </a:p>
          <a:p>
            <a:pPr marL="914400" lvl="1" indent="-457200">
              <a:buFont typeface="+mj-lt"/>
              <a:buAutoNum type="arabicPeriod"/>
            </a:pPr>
            <a:r>
              <a:rPr lang="en-US" dirty="0"/>
              <a:t>deoxyribonucleic acid (DNA) </a:t>
            </a:r>
            <a:endParaRPr lang="en-US" dirty="0" smtClean="0"/>
          </a:p>
          <a:p>
            <a:pPr marL="914400" lvl="1" indent="-457200">
              <a:buFont typeface="+mj-lt"/>
              <a:buAutoNum type="arabicPeriod"/>
            </a:pPr>
            <a:r>
              <a:rPr lang="en-US" dirty="0" smtClean="0"/>
              <a:t>and </a:t>
            </a:r>
            <a:r>
              <a:rPr lang="en-US" dirty="0"/>
              <a:t>ribonucleic </a:t>
            </a:r>
            <a:r>
              <a:rPr lang="en-US" dirty="0" smtClean="0"/>
              <a:t>acid (RNA)</a:t>
            </a:r>
          </a:p>
          <a:p>
            <a:r>
              <a:rPr lang="en-US" dirty="0"/>
              <a:t>DNA, the repository of genetic information, is present </a:t>
            </a:r>
            <a:r>
              <a:rPr lang="en-US" b="1" dirty="0">
                <a:solidFill>
                  <a:srgbClr val="FF0000"/>
                </a:solidFill>
              </a:rPr>
              <a:t>not</a:t>
            </a:r>
            <a:r>
              <a:rPr lang="en-US" dirty="0"/>
              <a:t> only </a:t>
            </a:r>
            <a:r>
              <a:rPr lang="en-US" dirty="0" smtClean="0"/>
              <a:t>in chromosomes </a:t>
            </a:r>
            <a:r>
              <a:rPr lang="en-US" dirty="0"/>
              <a:t>in the nucleus of eukaryotic organisms, but also </a:t>
            </a:r>
            <a:r>
              <a:rPr lang="en-US" dirty="0" smtClean="0"/>
              <a:t>in </a:t>
            </a:r>
            <a:r>
              <a:rPr lang="en-US" b="1" dirty="0" smtClean="0"/>
              <a:t>mitochondria</a:t>
            </a:r>
            <a:r>
              <a:rPr lang="en-US" dirty="0" smtClean="0"/>
              <a:t> </a:t>
            </a:r>
            <a:r>
              <a:rPr lang="en-US" dirty="0"/>
              <a:t>and the </a:t>
            </a:r>
            <a:r>
              <a:rPr lang="en-US" b="1" dirty="0"/>
              <a:t>chloroplasts</a:t>
            </a:r>
            <a:r>
              <a:rPr lang="en-US" dirty="0"/>
              <a:t> of plants. </a:t>
            </a:r>
            <a:endParaRPr lang="en-US" dirty="0" smtClean="0"/>
          </a:p>
          <a:p>
            <a:r>
              <a:rPr lang="en-US" dirty="0" smtClean="0"/>
              <a:t>Prokaryotic cells, which lack nuclei, have a single chromosome, but may also contain non-chromosomal DNA in the form of plasmids.</a:t>
            </a:r>
          </a:p>
        </p:txBody>
      </p:sp>
    </p:spTree>
    <p:extLst>
      <p:ext uri="{BB962C8B-B14F-4D97-AF65-F5344CB8AC3E}">
        <p14:creationId xmlns:p14="http://schemas.microsoft.com/office/powerpoint/2010/main" val="32984027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 I DNA topoisomerases: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These </a:t>
            </a:r>
            <a:r>
              <a:rPr lang="en-US" dirty="0"/>
              <a:t>enzymes reversibly </a:t>
            </a:r>
            <a:r>
              <a:rPr lang="en-US" b="1" dirty="0" smtClean="0"/>
              <a:t>cut one </a:t>
            </a:r>
            <a:r>
              <a:rPr lang="en-US" b="1" dirty="0"/>
              <a:t>strand </a:t>
            </a:r>
            <a:r>
              <a:rPr lang="en-US" dirty="0"/>
              <a:t>of the double helix. They have both </a:t>
            </a:r>
            <a:r>
              <a:rPr lang="en-US" dirty="0" smtClean="0"/>
              <a:t>nuclease (strand-cutting</a:t>
            </a:r>
            <a:r>
              <a:rPr lang="en-US" dirty="0"/>
              <a:t>) and ligase (strand-resealing) activities. </a:t>
            </a:r>
            <a:endParaRPr lang="en-US" dirty="0" smtClean="0"/>
          </a:p>
          <a:p>
            <a:r>
              <a:rPr lang="en-US" dirty="0" smtClean="0"/>
              <a:t>They </a:t>
            </a:r>
            <a:r>
              <a:rPr lang="en-US" b="1" dirty="0" smtClean="0"/>
              <a:t>do </a:t>
            </a:r>
            <a:r>
              <a:rPr lang="en-US" b="1" dirty="0"/>
              <a:t>not require ATP</a:t>
            </a:r>
            <a:r>
              <a:rPr lang="en-US" dirty="0"/>
              <a:t>, but rather appear to store the energy </a:t>
            </a:r>
            <a:r>
              <a:rPr lang="en-US" dirty="0" smtClean="0"/>
              <a:t>from the </a:t>
            </a:r>
            <a:r>
              <a:rPr lang="en-US" dirty="0"/>
              <a:t>phosphodiester bond they cleave, reusing the energy </a:t>
            </a:r>
            <a:r>
              <a:rPr lang="en-US" dirty="0" smtClean="0"/>
              <a:t>to reseal </a:t>
            </a:r>
            <a:r>
              <a:rPr lang="en-US" dirty="0"/>
              <a:t>the strand </a:t>
            </a:r>
            <a:r>
              <a:rPr lang="en-US" dirty="0" smtClean="0"/>
              <a:t>.</a:t>
            </a:r>
          </a:p>
          <a:p>
            <a:r>
              <a:rPr lang="en-US" dirty="0" smtClean="0"/>
              <a:t> </a:t>
            </a:r>
            <a:r>
              <a:rPr lang="en-US" dirty="0"/>
              <a:t>Each time a transient “nick” </a:t>
            </a:r>
            <a:r>
              <a:rPr lang="en-US" dirty="0" smtClean="0"/>
              <a:t>is created </a:t>
            </a:r>
            <a:r>
              <a:rPr lang="en-US" dirty="0"/>
              <a:t>in one DNA strand, the intact DNA strand is </a:t>
            </a:r>
            <a:r>
              <a:rPr lang="en-US" dirty="0" smtClean="0"/>
              <a:t>passed through </a:t>
            </a:r>
            <a:r>
              <a:rPr lang="en-US" dirty="0"/>
              <a:t>the break before it is resealed, thus relieving (“relaxing</a:t>
            </a:r>
            <a:r>
              <a:rPr lang="en-US" dirty="0" smtClean="0"/>
              <a:t>”) accumulated </a:t>
            </a:r>
            <a:r>
              <a:rPr lang="en-US" dirty="0"/>
              <a:t>supercoils. </a:t>
            </a:r>
            <a:endParaRPr lang="en-US" dirty="0" smtClean="0"/>
          </a:p>
          <a:p>
            <a:r>
              <a:rPr lang="en-US" dirty="0" smtClean="0"/>
              <a:t>Type </a:t>
            </a:r>
            <a:r>
              <a:rPr lang="en-US" dirty="0"/>
              <a:t>I topoisomerases </a:t>
            </a:r>
            <a:r>
              <a:rPr lang="en-US" b="1" dirty="0" smtClean="0"/>
              <a:t>relax negative </a:t>
            </a:r>
            <a:r>
              <a:rPr lang="en-US" b="1" dirty="0"/>
              <a:t>supercoils </a:t>
            </a:r>
            <a:r>
              <a:rPr lang="en-US" dirty="0"/>
              <a:t>(that is, those that contain fewer turns </a:t>
            </a:r>
            <a:r>
              <a:rPr lang="en-US" dirty="0" smtClean="0"/>
              <a:t>of the </a:t>
            </a:r>
            <a:r>
              <a:rPr lang="en-US" dirty="0"/>
              <a:t>helix than relaxed DNA) </a:t>
            </a:r>
            <a:r>
              <a:rPr lang="en-US" b="1" dirty="0"/>
              <a:t>in E. coli</a:t>
            </a:r>
            <a:r>
              <a:rPr lang="en-US" dirty="0"/>
              <a:t>, and both </a:t>
            </a:r>
            <a:r>
              <a:rPr lang="en-US" b="1" dirty="0"/>
              <a:t>negative </a:t>
            </a:r>
            <a:r>
              <a:rPr lang="en-US" b="1" dirty="0" smtClean="0"/>
              <a:t>and positive </a:t>
            </a:r>
            <a:r>
              <a:rPr lang="en-US" b="1" dirty="0"/>
              <a:t>supercoils</a:t>
            </a:r>
            <a:r>
              <a:rPr lang="en-US" dirty="0"/>
              <a:t> (that is, those that contain fewer or </a:t>
            </a:r>
            <a:r>
              <a:rPr lang="en-US" dirty="0" smtClean="0"/>
              <a:t>more turns </a:t>
            </a:r>
            <a:r>
              <a:rPr lang="en-US" dirty="0"/>
              <a:t>of the helix than relaxed DNA) in </a:t>
            </a:r>
            <a:r>
              <a:rPr lang="en-US" b="1" dirty="0"/>
              <a:t>eukaryotic cells</a:t>
            </a:r>
            <a:r>
              <a:rPr lang="en-US" dirty="0"/>
              <a:t>.</a:t>
            </a:r>
          </a:p>
        </p:txBody>
      </p:sp>
    </p:spTree>
    <p:extLst>
      <p:ext uri="{BB962C8B-B14F-4D97-AF65-F5344CB8AC3E}">
        <p14:creationId xmlns:p14="http://schemas.microsoft.com/office/powerpoint/2010/main" val="21794336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74158" y="940859"/>
            <a:ext cx="4891264" cy="4363430"/>
          </a:xfrm>
          <a:prstGeom prst="rect">
            <a:avLst/>
          </a:prstGeom>
        </p:spPr>
      </p:pic>
      <p:pic>
        <p:nvPicPr>
          <p:cNvPr id="5" name="Picture 4"/>
          <p:cNvPicPr>
            <a:picLocks noChangeAspect="1"/>
          </p:cNvPicPr>
          <p:nvPr/>
        </p:nvPicPr>
        <p:blipFill>
          <a:blip r:embed="rId3"/>
          <a:stretch>
            <a:fillRect/>
          </a:stretch>
        </p:blipFill>
        <p:spPr>
          <a:xfrm>
            <a:off x="6401066" y="940859"/>
            <a:ext cx="4673333" cy="4363430"/>
          </a:xfrm>
          <a:prstGeom prst="rect">
            <a:avLst/>
          </a:prstGeom>
        </p:spPr>
      </p:pic>
      <p:sp>
        <p:nvSpPr>
          <p:cNvPr id="6" name="Rectangle 5"/>
          <p:cNvSpPr/>
          <p:nvPr/>
        </p:nvSpPr>
        <p:spPr>
          <a:xfrm>
            <a:off x="1374069" y="5304289"/>
            <a:ext cx="3988153" cy="707886"/>
          </a:xfrm>
          <a:prstGeom prst="rect">
            <a:avLst/>
          </a:prstGeom>
        </p:spPr>
        <p:txBody>
          <a:bodyPr wrap="square">
            <a:spAutoFit/>
          </a:bodyPr>
          <a:lstStyle/>
          <a:p>
            <a:r>
              <a:rPr lang="en-US" sz="2000" dirty="0">
                <a:latin typeface="Helvetica" pitchFamily="2" charset="0"/>
              </a:rPr>
              <a:t>Positive supercoiling resulting</a:t>
            </a:r>
          </a:p>
          <a:p>
            <a:r>
              <a:rPr lang="en-US" sz="2000" dirty="0">
                <a:latin typeface="Helvetica" pitchFamily="2" charset="0"/>
              </a:rPr>
              <a:t>from DNA strand separation.</a:t>
            </a:r>
            <a:endParaRPr lang="en-US" sz="2000" dirty="0"/>
          </a:p>
        </p:txBody>
      </p:sp>
      <p:sp>
        <p:nvSpPr>
          <p:cNvPr id="7" name="Rectangle 6"/>
          <p:cNvSpPr/>
          <p:nvPr/>
        </p:nvSpPr>
        <p:spPr>
          <a:xfrm>
            <a:off x="6490802" y="5325378"/>
            <a:ext cx="4493859" cy="400110"/>
          </a:xfrm>
          <a:prstGeom prst="rect">
            <a:avLst/>
          </a:prstGeom>
        </p:spPr>
        <p:txBody>
          <a:bodyPr wrap="none">
            <a:spAutoFit/>
          </a:bodyPr>
          <a:lstStyle/>
          <a:p>
            <a:r>
              <a:rPr lang="en-US" sz="2000" dirty="0">
                <a:latin typeface="Helvetica" pitchFamily="2" charset="0"/>
              </a:rPr>
              <a:t>Action of </a:t>
            </a:r>
            <a:r>
              <a:rPr lang="en-US" sz="2000" i="1" dirty="0">
                <a:latin typeface="Helvetica-Oblique"/>
              </a:rPr>
              <a:t>Type I DNA topoisomerases</a:t>
            </a:r>
            <a:r>
              <a:rPr lang="en-US" dirty="0">
                <a:latin typeface="Helvetica" pitchFamily="2" charset="0"/>
              </a:rPr>
              <a:t>.</a:t>
            </a:r>
            <a:endParaRPr lang="en-US" dirty="0"/>
          </a:p>
        </p:txBody>
      </p:sp>
    </p:spTree>
    <p:extLst>
      <p:ext uri="{BB962C8B-B14F-4D97-AF65-F5344CB8AC3E}">
        <p14:creationId xmlns:p14="http://schemas.microsoft.com/office/powerpoint/2010/main" val="34197182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 II DNA topoisomerases:</a:t>
            </a:r>
            <a:endParaRPr lang="en-US" dirty="0"/>
          </a:p>
        </p:txBody>
      </p:sp>
      <p:sp>
        <p:nvSpPr>
          <p:cNvPr id="3" name="Content Placeholder 2"/>
          <p:cNvSpPr>
            <a:spLocks noGrp="1"/>
          </p:cNvSpPr>
          <p:nvPr>
            <p:ph idx="1"/>
          </p:nvPr>
        </p:nvSpPr>
        <p:spPr>
          <a:xfrm>
            <a:off x="838200" y="1569155"/>
            <a:ext cx="10515600" cy="5125156"/>
          </a:xfrm>
        </p:spPr>
        <p:txBody>
          <a:bodyPr>
            <a:normAutofit/>
          </a:bodyPr>
          <a:lstStyle/>
          <a:p>
            <a:r>
              <a:rPr lang="en-US" dirty="0" smtClean="0"/>
              <a:t>These </a:t>
            </a:r>
            <a:r>
              <a:rPr lang="en-US" dirty="0"/>
              <a:t>enzymes bind tightly </a:t>
            </a:r>
            <a:r>
              <a:rPr lang="en-US" dirty="0" smtClean="0"/>
              <a:t>to the </a:t>
            </a:r>
            <a:r>
              <a:rPr lang="en-US" dirty="0"/>
              <a:t>DNA double helix and make transient </a:t>
            </a:r>
            <a:r>
              <a:rPr lang="en-US" b="1" dirty="0"/>
              <a:t>breaks in </a:t>
            </a:r>
            <a:r>
              <a:rPr lang="en-US" b="1" dirty="0" smtClean="0"/>
              <a:t>both strands</a:t>
            </a:r>
            <a:r>
              <a:rPr lang="en-US" dirty="0" smtClean="0"/>
              <a:t>.</a:t>
            </a:r>
          </a:p>
          <a:p>
            <a:r>
              <a:rPr lang="en-US" dirty="0" smtClean="0"/>
              <a:t> </a:t>
            </a:r>
            <a:r>
              <a:rPr lang="en-US" dirty="0"/>
              <a:t>The enzyme then causes a second stretch of the </a:t>
            </a:r>
            <a:r>
              <a:rPr lang="en-US" dirty="0" smtClean="0"/>
              <a:t>DNA double </a:t>
            </a:r>
            <a:r>
              <a:rPr lang="en-US" dirty="0"/>
              <a:t>helix to pass through the break and, finally, reseals </a:t>
            </a:r>
            <a:r>
              <a:rPr lang="en-US" dirty="0" smtClean="0"/>
              <a:t>the break .</a:t>
            </a:r>
          </a:p>
          <a:p>
            <a:r>
              <a:rPr lang="en-US" dirty="0" smtClean="0"/>
              <a:t>As </a:t>
            </a:r>
            <a:r>
              <a:rPr lang="en-US" dirty="0"/>
              <a:t>a result, </a:t>
            </a:r>
            <a:r>
              <a:rPr lang="en-US" b="1" dirty="0"/>
              <a:t>both negative and </a:t>
            </a:r>
            <a:r>
              <a:rPr lang="en-US" b="1" dirty="0" smtClean="0"/>
              <a:t>positive supercoils </a:t>
            </a:r>
            <a:r>
              <a:rPr lang="en-US" dirty="0"/>
              <a:t>can be relieved by this </a:t>
            </a:r>
            <a:r>
              <a:rPr lang="en-US" b="1" dirty="0"/>
              <a:t>ATP-requiring process</a:t>
            </a:r>
            <a:r>
              <a:rPr lang="en-US" dirty="0" smtClean="0"/>
              <a:t>.</a:t>
            </a:r>
          </a:p>
          <a:p>
            <a:r>
              <a:rPr lang="en-US" dirty="0" smtClean="0"/>
              <a:t> Type II </a:t>
            </a:r>
            <a:r>
              <a:rPr lang="en-US" dirty="0"/>
              <a:t>DNA topoisomerases are also required in both </a:t>
            </a:r>
            <a:r>
              <a:rPr lang="en-US" dirty="0" smtClean="0"/>
              <a:t>prokaryotes and </a:t>
            </a:r>
            <a:r>
              <a:rPr lang="en-US" dirty="0"/>
              <a:t>eukaryotes for the separation of interlocked molecules </a:t>
            </a:r>
            <a:r>
              <a:rPr lang="en-US" dirty="0" smtClean="0"/>
              <a:t>of DNA </a:t>
            </a:r>
            <a:r>
              <a:rPr lang="en-US" dirty="0"/>
              <a:t>following chromosomal replication. </a:t>
            </a:r>
            <a:endParaRPr lang="en-US" dirty="0" smtClean="0"/>
          </a:p>
          <a:p>
            <a:endParaRPr lang="en-US" dirty="0"/>
          </a:p>
        </p:txBody>
      </p:sp>
    </p:spTree>
    <p:extLst>
      <p:ext uri="{BB962C8B-B14F-4D97-AF65-F5344CB8AC3E}">
        <p14:creationId xmlns:p14="http://schemas.microsoft.com/office/powerpoint/2010/main" val="7664107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DNA gyrase</a:t>
            </a:r>
            <a:r>
              <a:rPr lang="en-US" dirty="0"/>
              <a:t>, a Type II topoisomerase found in bacteria and plants, has the unusual property of being able to </a:t>
            </a:r>
            <a:r>
              <a:rPr lang="en-US" b="1" dirty="0"/>
              <a:t>introduce negative supercoils into</a:t>
            </a:r>
            <a:r>
              <a:rPr lang="en-US" b="1" u="sng" dirty="0"/>
              <a:t> relaxed </a:t>
            </a:r>
            <a:r>
              <a:rPr lang="en-US" b="1" dirty="0"/>
              <a:t>circular DNA </a:t>
            </a:r>
            <a:r>
              <a:rPr lang="en-US" dirty="0"/>
              <a:t>using energy from the hydrolysis of ATP. </a:t>
            </a:r>
            <a:r>
              <a:rPr lang="en-US" dirty="0" smtClean="0"/>
              <a:t>This </a:t>
            </a:r>
            <a:r>
              <a:rPr lang="en-US" dirty="0"/>
              <a:t>facilitates the future replication of DNA because the negative supercoils neutralize the positive supercoils introduced during opening of the double helix. It also aids in the </a:t>
            </a:r>
            <a:r>
              <a:rPr lang="en-US" b="1" dirty="0"/>
              <a:t>transient strand separation</a:t>
            </a:r>
            <a:r>
              <a:rPr lang="en-US" dirty="0"/>
              <a:t> required during transcription .</a:t>
            </a:r>
          </a:p>
          <a:p>
            <a:r>
              <a:rPr lang="en-US" dirty="0" smtClean="0"/>
              <a:t>Anticancer </a:t>
            </a:r>
            <a:r>
              <a:rPr lang="en-US" dirty="0"/>
              <a:t>agents, such as etoposide</a:t>
            </a:r>
            <a:r>
              <a:rPr lang="en-US" dirty="0" smtClean="0"/>
              <a:t>, target human </a:t>
            </a:r>
            <a:r>
              <a:rPr lang="en-US" dirty="0"/>
              <a:t>topoisomerase II. </a:t>
            </a:r>
            <a:endParaRPr lang="en-US" dirty="0" smtClean="0"/>
          </a:p>
          <a:p>
            <a:r>
              <a:rPr lang="en-US" dirty="0" smtClean="0"/>
              <a:t>Bacterial </a:t>
            </a:r>
            <a:r>
              <a:rPr lang="en-US" dirty="0"/>
              <a:t>DNA </a:t>
            </a:r>
            <a:r>
              <a:rPr lang="en-US" dirty="0" smtClean="0"/>
              <a:t>gyrase is </a:t>
            </a:r>
            <a:r>
              <a:rPr lang="en-US" dirty="0"/>
              <a:t>a unique target of a group of anti </a:t>
            </a:r>
            <a:r>
              <a:rPr lang="en-US" dirty="0" smtClean="0"/>
              <a:t>microbial agents </a:t>
            </a:r>
            <a:r>
              <a:rPr lang="en-US" dirty="0"/>
              <a:t>called quinolones, for example, </a:t>
            </a:r>
            <a:r>
              <a:rPr lang="en-US" dirty="0" err="1"/>
              <a:t>cipro</a:t>
            </a:r>
            <a:r>
              <a:rPr lang="en-US" dirty="0"/>
              <a:t> </a:t>
            </a:r>
            <a:r>
              <a:rPr lang="en-US" dirty="0" smtClean="0"/>
              <a:t>- </a:t>
            </a:r>
            <a:r>
              <a:rPr lang="en-US" dirty="0" err="1" smtClean="0"/>
              <a:t>floxacin</a:t>
            </a:r>
            <a:r>
              <a:rPr lang="en-US" dirty="0" smtClean="0"/>
              <a:t>.</a:t>
            </a:r>
            <a:endParaRPr lang="en-US" dirty="0"/>
          </a:p>
        </p:txBody>
      </p:sp>
    </p:spTree>
    <p:extLst>
      <p:ext uri="{BB962C8B-B14F-4D97-AF65-F5344CB8AC3E}">
        <p14:creationId xmlns:p14="http://schemas.microsoft.com/office/powerpoint/2010/main" val="2446191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355645" y="365125"/>
            <a:ext cx="4063647" cy="6081060"/>
          </a:xfrm>
          <a:prstGeom prst="rect">
            <a:avLst/>
          </a:prstGeom>
        </p:spPr>
      </p:pic>
      <p:sp>
        <p:nvSpPr>
          <p:cNvPr id="5" name="Rectangle 4"/>
          <p:cNvSpPr/>
          <p:nvPr/>
        </p:nvSpPr>
        <p:spPr>
          <a:xfrm>
            <a:off x="1772285" y="4136156"/>
            <a:ext cx="4442563" cy="400110"/>
          </a:xfrm>
          <a:prstGeom prst="rect">
            <a:avLst/>
          </a:prstGeom>
        </p:spPr>
        <p:txBody>
          <a:bodyPr wrap="none">
            <a:spAutoFit/>
          </a:bodyPr>
          <a:lstStyle/>
          <a:p>
            <a:r>
              <a:rPr lang="en-US" sz="2000" dirty="0">
                <a:latin typeface="Helvetica" pitchFamily="2" charset="0"/>
              </a:rPr>
              <a:t>Action of </a:t>
            </a:r>
            <a:r>
              <a:rPr lang="en-US" sz="2000" i="1" dirty="0">
                <a:latin typeface="Helvetica-Oblique"/>
              </a:rPr>
              <a:t>Type II DNA topoisomerase</a:t>
            </a:r>
            <a:r>
              <a:rPr lang="en-US" sz="2000" dirty="0">
                <a:latin typeface="Helvetica" pitchFamily="2" charset="0"/>
              </a:rPr>
              <a:t>.</a:t>
            </a:r>
            <a:endParaRPr lang="en-US" sz="2000" dirty="0"/>
          </a:p>
        </p:txBody>
      </p:sp>
    </p:spTree>
    <p:extLst>
      <p:ext uri="{BB962C8B-B14F-4D97-AF65-F5344CB8AC3E}">
        <p14:creationId xmlns:p14="http://schemas.microsoft.com/office/powerpoint/2010/main" val="11857063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Direction of DNA replication</a:t>
            </a:r>
            <a:endParaRPr lang="en-US" dirty="0"/>
          </a:p>
        </p:txBody>
      </p:sp>
      <p:sp>
        <p:nvSpPr>
          <p:cNvPr id="3" name="Content Placeholder 2"/>
          <p:cNvSpPr>
            <a:spLocks noGrp="1"/>
          </p:cNvSpPr>
          <p:nvPr>
            <p:ph idx="1"/>
          </p:nvPr>
        </p:nvSpPr>
        <p:spPr>
          <a:xfrm>
            <a:off x="838200" y="1524000"/>
            <a:ext cx="10515600" cy="4652963"/>
          </a:xfrm>
        </p:spPr>
        <p:txBody>
          <a:bodyPr>
            <a:normAutofit/>
          </a:bodyPr>
          <a:lstStyle/>
          <a:p>
            <a:r>
              <a:rPr lang="en-US" dirty="0"/>
              <a:t>The </a:t>
            </a:r>
            <a:r>
              <a:rPr lang="en-US" b="1" dirty="0"/>
              <a:t>DNA polymerases </a:t>
            </a:r>
            <a:r>
              <a:rPr lang="en-US" dirty="0"/>
              <a:t>responsible for copying the DNA </a:t>
            </a:r>
            <a:r>
              <a:rPr lang="en-US" dirty="0" smtClean="0"/>
              <a:t>templates are </a:t>
            </a:r>
            <a:r>
              <a:rPr lang="en-US" dirty="0"/>
              <a:t>only able to “read” the parental nucleotide sequences in </a:t>
            </a:r>
            <a:r>
              <a:rPr lang="en-US" dirty="0" smtClean="0"/>
              <a:t>the </a:t>
            </a:r>
            <a:r>
              <a:rPr lang="en-US" b="1" dirty="0" smtClean="0"/>
              <a:t>3</a:t>
            </a:r>
            <a:r>
              <a:rPr lang="en-US" b="1" dirty="0"/>
              <a:t>'→5'</a:t>
            </a:r>
            <a:r>
              <a:rPr lang="en-US" dirty="0"/>
              <a:t> direction, and they synthesize the new DNA strands only </a:t>
            </a:r>
            <a:r>
              <a:rPr lang="en-US" dirty="0" smtClean="0"/>
              <a:t>in the </a:t>
            </a:r>
            <a:r>
              <a:rPr lang="en-US" b="1" dirty="0"/>
              <a:t>5'→3'</a:t>
            </a:r>
            <a:r>
              <a:rPr lang="en-US" dirty="0"/>
              <a:t> (</a:t>
            </a:r>
            <a:r>
              <a:rPr lang="en-US" b="1" dirty="0"/>
              <a:t>antiparallel</a:t>
            </a:r>
            <a:r>
              <a:rPr lang="en-US" dirty="0"/>
              <a:t>) direction. </a:t>
            </a:r>
            <a:endParaRPr lang="en-US" dirty="0" smtClean="0"/>
          </a:p>
          <a:p>
            <a:r>
              <a:rPr lang="en-US" dirty="0" smtClean="0"/>
              <a:t>Therefore</a:t>
            </a:r>
            <a:r>
              <a:rPr lang="en-US" dirty="0"/>
              <a:t>, beginning with </a:t>
            </a:r>
            <a:r>
              <a:rPr lang="en-US" dirty="0" smtClean="0"/>
              <a:t>one parental </a:t>
            </a:r>
            <a:r>
              <a:rPr lang="en-US" dirty="0"/>
              <a:t>double helix, the two newly synthesized stretches </a:t>
            </a:r>
            <a:r>
              <a:rPr lang="en-US" dirty="0" smtClean="0"/>
              <a:t>of nucleotide </a:t>
            </a:r>
            <a:r>
              <a:rPr lang="en-US" dirty="0"/>
              <a:t>chains must grow in opposite directions—one in </a:t>
            </a:r>
            <a:r>
              <a:rPr lang="en-US" dirty="0" smtClean="0"/>
              <a:t>the </a:t>
            </a:r>
            <a:r>
              <a:rPr lang="en-US" b="1" dirty="0" smtClean="0"/>
              <a:t>5</a:t>
            </a:r>
            <a:r>
              <a:rPr lang="en-US" b="1" dirty="0"/>
              <a:t>'→3'</a:t>
            </a:r>
            <a:r>
              <a:rPr lang="en-US" dirty="0"/>
              <a:t> direction toward the replication </a:t>
            </a:r>
            <a:r>
              <a:rPr lang="en-US" dirty="0" smtClean="0"/>
              <a:t>fork (</a:t>
            </a:r>
            <a:r>
              <a:rPr lang="en-US" b="1" dirty="0" smtClean="0"/>
              <a:t>Leading strand)</a:t>
            </a:r>
            <a:r>
              <a:rPr lang="en-US" dirty="0" smtClean="0"/>
              <a:t> </a:t>
            </a:r>
            <a:r>
              <a:rPr lang="en-US" dirty="0"/>
              <a:t>and one in the </a:t>
            </a:r>
            <a:r>
              <a:rPr lang="en-US" b="1" dirty="0"/>
              <a:t>5'→</a:t>
            </a:r>
            <a:r>
              <a:rPr lang="en-US" b="1" dirty="0" smtClean="0"/>
              <a:t>3'</a:t>
            </a:r>
            <a:r>
              <a:rPr lang="en-US" dirty="0" smtClean="0"/>
              <a:t> direction </a:t>
            </a:r>
            <a:r>
              <a:rPr lang="en-US" dirty="0"/>
              <a:t>away from the replication </a:t>
            </a:r>
            <a:r>
              <a:rPr lang="en-US" dirty="0" smtClean="0"/>
              <a:t>fork (</a:t>
            </a:r>
            <a:r>
              <a:rPr lang="en-US" b="1" dirty="0" smtClean="0"/>
              <a:t>Lagging strand)</a:t>
            </a:r>
            <a:r>
              <a:rPr lang="en-US" dirty="0" smtClean="0"/>
              <a:t>.</a:t>
            </a:r>
          </a:p>
          <a:p>
            <a:r>
              <a:rPr lang="en-US" dirty="0" smtClean="0"/>
              <a:t>This </a:t>
            </a:r>
            <a:r>
              <a:rPr lang="en-US" dirty="0"/>
              <a:t>feat </a:t>
            </a:r>
            <a:r>
              <a:rPr lang="en-US" dirty="0" smtClean="0"/>
              <a:t>is accomplished </a:t>
            </a:r>
            <a:r>
              <a:rPr lang="en-US" dirty="0"/>
              <a:t>by a slightly different mechanism on each </a:t>
            </a:r>
            <a:r>
              <a:rPr lang="en-US" dirty="0" smtClean="0"/>
              <a:t>strand.</a:t>
            </a:r>
          </a:p>
        </p:txBody>
      </p:sp>
    </p:spTree>
    <p:extLst>
      <p:ext uri="{BB962C8B-B14F-4D97-AF65-F5344CB8AC3E}">
        <p14:creationId xmlns:p14="http://schemas.microsoft.com/office/powerpoint/2010/main" val="35361785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dirty="0"/>
              <a:t>Leading strand: </a:t>
            </a:r>
            <a:r>
              <a:rPr lang="en-US" dirty="0"/>
              <a:t>The strand that is being copied in the direction </a:t>
            </a:r>
            <a:r>
              <a:rPr lang="en-US" dirty="0" smtClean="0"/>
              <a:t>of the </a:t>
            </a:r>
            <a:r>
              <a:rPr lang="en-US" b="1" dirty="0"/>
              <a:t>advancing replication fork </a:t>
            </a:r>
            <a:r>
              <a:rPr lang="en-US" dirty="0" smtClean="0"/>
              <a:t>and is </a:t>
            </a:r>
            <a:r>
              <a:rPr lang="en-US" b="1" dirty="0" smtClean="0"/>
              <a:t>synthesized </a:t>
            </a:r>
            <a:r>
              <a:rPr lang="en-US" b="1" dirty="0"/>
              <a:t>continuously</a:t>
            </a:r>
            <a:r>
              <a:rPr lang="en-US" dirty="0" smtClean="0"/>
              <a:t>.</a:t>
            </a:r>
          </a:p>
          <a:p>
            <a:r>
              <a:rPr lang="en-US" b="1" dirty="0"/>
              <a:t>Lagging strand: </a:t>
            </a:r>
            <a:r>
              <a:rPr lang="en-US" dirty="0"/>
              <a:t>The strand that is being copied in the </a:t>
            </a:r>
            <a:r>
              <a:rPr lang="en-US" dirty="0" smtClean="0"/>
              <a:t>direction </a:t>
            </a:r>
            <a:r>
              <a:rPr lang="en-US" b="1" dirty="0" smtClean="0"/>
              <a:t>away </a:t>
            </a:r>
            <a:r>
              <a:rPr lang="en-US" b="1" dirty="0"/>
              <a:t>from the replication fork </a:t>
            </a:r>
            <a:r>
              <a:rPr lang="en-US" dirty="0"/>
              <a:t>is </a:t>
            </a:r>
            <a:r>
              <a:rPr lang="en-US" b="1" dirty="0"/>
              <a:t>synthesized discontinuously</a:t>
            </a:r>
            <a:r>
              <a:rPr lang="en-US" dirty="0"/>
              <a:t>, </a:t>
            </a:r>
            <a:r>
              <a:rPr lang="en-US" dirty="0" smtClean="0"/>
              <a:t>with small </a:t>
            </a:r>
            <a:r>
              <a:rPr lang="en-US" dirty="0"/>
              <a:t>fragments of DNA being copied near the replication fork.</a:t>
            </a:r>
          </a:p>
          <a:p>
            <a:r>
              <a:rPr lang="en-US" dirty="0"/>
              <a:t>These short stretches of discontinuous DNA, termed </a:t>
            </a:r>
            <a:r>
              <a:rPr lang="en-US" b="1" dirty="0" smtClean="0"/>
              <a:t>Okazaki fragments</a:t>
            </a:r>
            <a:r>
              <a:rPr lang="en-US" dirty="0"/>
              <a:t>, are eventually joined (ligated) to become a single, </a:t>
            </a:r>
            <a:r>
              <a:rPr lang="en-US" dirty="0" smtClean="0"/>
              <a:t>continuous strand</a:t>
            </a:r>
            <a:r>
              <a:rPr lang="en-US" dirty="0"/>
              <a:t>. </a:t>
            </a:r>
            <a:endParaRPr lang="en-US" dirty="0" smtClean="0"/>
          </a:p>
          <a:p>
            <a:r>
              <a:rPr lang="en-US" dirty="0" smtClean="0"/>
              <a:t>The </a:t>
            </a:r>
            <a:r>
              <a:rPr lang="en-US" dirty="0"/>
              <a:t>new strand of DNA produced by this </a:t>
            </a:r>
            <a:r>
              <a:rPr lang="en-US" dirty="0" smtClean="0"/>
              <a:t>mechanism is </a:t>
            </a:r>
            <a:r>
              <a:rPr lang="en-US" dirty="0"/>
              <a:t>termed the lagging strand.</a:t>
            </a:r>
            <a:endParaRPr lang="en-US" dirty="0" smtClean="0"/>
          </a:p>
          <a:p>
            <a:endParaRPr lang="en-US" dirty="0"/>
          </a:p>
        </p:txBody>
      </p:sp>
    </p:spTree>
    <p:extLst>
      <p:ext uri="{BB962C8B-B14F-4D97-AF65-F5344CB8AC3E}">
        <p14:creationId xmlns:p14="http://schemas.microsoft.com/office/powerpoint/2010/main" val="23934323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859224" y="1832190"/>
            <a:ext cx="10494576" cy="2294163"/>
          </a:xfrm>
          <a:prstGeom prst="rect">
            <a:avLst/>
          </a:prstGeom>
        </p:spPr>
      </p:pic>
      <p:sp>
        <p:nvSpPr>
          <p:cNvPr id="5" name="Rectangle 4"/>
          <p:cNvSpPr/>
          <p:nvPr/>
        </p:nvSpPr>
        <p:spPr>
          <a:xfrm>
            <a:off x="3769881" y="4407089"/>
            <a:ext cx="4652236" cy="461665"/>
          </a:xfrm>
          <a:prstGeom prst="rect">
            <a:avLst/>
          </a:prstGeom>
        </p:spPr>
        <p:txBody>
          <a:bodyPr wrap="none">
            <a:spAutoFit/>
          </a:bodyPr>
          <a:lstStyle/>
          <a:p>
            <a:r>
              <a:rPr lang="en-US" sz="2400" dirty="0">
                <a:latin typeface="Helvetica" pitchFamily="2" charset="0"/>
              </a:rPr>
              <a:t>Discontinuous synthesis of DNA.</a:t>
            </a:r>
            <a:endParaRPr lang="en-US" sz="2400" dirty="0"/>
          </a:p>
        </p:txBody>
      </p:sp>
    </p:spTree>
    <p:extLst>
      <p:ext uri="{BB962C8B-B14F-4D97-AF65-F5344CB8AC3E}">
        <p14:creationId xmlns:p14="http://schemas.microsoft.com/office/powerpoint/2010/main" val="16256451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RNA </a:t>
            </a:r>
            <a:r>
              <a:rPr lang="en-US" b="1" dirty="0"/>
              <a:t>primer</a:t>
            </a:r>
            <a:endParaRPr lang="en-US" dirty="0"/>
          </a:p>
        </p:txBody>
      </p:sp>
      <p:sp>
        <p:nvSpPr>
          <p:cNvPr id="3" name="Content Placeholder 2"/>
          <p:cNvSpPr>
            <a:spLocks noGrp="1"/>
          </p:cNvSpPr>
          <p:nvPr>
            <p:ph idx="1"/>
          </p:nvPr>
        </p:nvSpPr>
        <p:spPr>
          <a:xfrm>
            <a:off x="838200" y="1873955"/>
            <a:ext cx="8001000" cy="4303007"/>
          </a:xfrm>
        </p:spPr>
        <p:txBody>
          <a:bodyPr>
            <a:normAutofit lnSpcReduction="10000"/>
          </a:bodyPr>
          <a:lstStyle/>
          <a:p>
            <a:r>
              <a:rPr lang="en-US" dirty="0"/>
              <a:t>DNA polymerases cannot initiate synthesis of a </a:t>
            </a:r>
            <a:r>
              <a:rPr lang="en-US" dirty="0" smtClean="0"/>
              <a:t>complementary strand </a:t>
            </a:r>
            <a:r>
              <a:rPr lang="en-US" dirty="0"/>
              <a:t>of DNA on a totally single-stranded template. Rather, </a:t>
            </a:r>
            <a:r>
              <a:rPr lang="en-US" dirty="0" smtClean="0"/>
              <a:t>they require </a:t>
            </a:r>
            <a:r>
              <a:rPr lang="en-US" dirty="0"/>
              <a:t>an RNA primer—that is, a short, double-stranded </a:t>
            </a:r>
            <a:r>
              <a:rPr lang="en-US" dirty="0" smtClean="0"/>
              <a:t>region consisting </a:t>
            </a:r>
            <a:r>
              <a:rPr lang="en-US" dirty="0"/>
              <a:t>of RNA base-paired to the DNA template, with a </a:t>
            </a:r>
            <a:r>
              <a:rPr lang="en-US" dirty="0" smtClean="0"/>
              <a:t>free hydroxyl </a:t>
            </a:r>
            <a:r>
              <a:rPr lang="en-US" dirty="0"/>
              <a:t>group on the 3'-end of the RNA strand </a:t>
            </a:r>
            <a:r>
              <a:rPr lang="en-US" dirty="0" smtClean="0"/>
              <a:t>.</a:t>
            </a:r>
          </a:p>
          <a:p>
            <a:r>
              <a:rPr lang="en-US" dirty="0" smtClean="0"/>
              <a:t> This hydroxyl </a:t>
            </a:r>
            <a:r>
              <a:rPr lang="en-US" dirty="0"/>
              <a:t>group serves as the first acceptor of a </a:t>
            </a:r>
            <a:r>
              <a:rPr lang="en-US" dirty="0" err="1"/>
              <a:t>deoxynucleotide</a:t>
            </a:r>
            <a:r>
              <a:rPr lang="en-US" dirty="0"/>
              <a:t> </a:t>
            </a:r>
            <a:r>
              <a:rPr lang="en-US" dirty="0" smtClean="0"/>
              <a:t>by action </a:t>
            </a:r>
            <a:r>
              <a:rPr lang="en-US" dirty="0"/>
              <a:t>of DNA polymerase. </a:t>
            </a:r>
            <a:endParaRPr lang="en-US" dirty="0" smtClean="0"/>
          </a:p>
          <a:p>
            <a:r>
              <a:rPr lang="en-US" dirty="0" smtClean="0"/>
              <a:t>[</a:t>
            </a:r>
            <a:r>
              <a:rPr lang="en-US" dirty="0"/>
              <a:t>Note: Recall that glycogen </a:t>
            </a:r>
            <a:r>
              <a:rPr lang="en-US" dirty="0" smtClean="0"/>
              <a:t>synthase also </a:t>
            </a:r>
            <a:r>
              <a:rPr lang="en-US" dirty="0"/>
              <a:t>requires a </a:t>
            </a:r>
            <a:r>
              <a:rPr lang="en-US" dirty="0" smtClean="0"/>
              <a:t>primer.]</a:t>
            </a:r>
            <a:endParaRPr lang="en-US" dirty="0"/>
          </a:p>
        </p:txBody>
      </p:sp>
      <p:pic>
        <p:nvPicPr>
          <p:cNvPr id="4" name="Picture 3"/>
          <p:cNvPicPr>
            <a:picLocks noChangeAspect="1"/>
          </p:cNvPicPr>
          <p:nvPr/>
        </p:nvPicPr>
        <p:blipFill>
          <a:blip r:embed="rId2"/>
          <a:stretch>
            <a:fillRect/>
          </a:stretch>
        </p:blipFill>
        <p:spPr>
          <a:xfrm>
            <a:off x="8936920" y="365125"/>
            <a:ext cx="2152650" cy="5619750"/>
          </a:xfrm>
          <a:prstGeom prst="rect">
            <a:avLst/>
          </a:prstGeom>
        </p:spPr>
      </p:pic>
      <p:sp>
        <p:nvSpPr>
          <p:cNvPr id="5" name="Rectangle 4"/>
          <p:cNvSpPr/>
          <p:nvPr/>
        </p:nvSpPr>
        <p:spPr>
          <a:xfrm>
            <a:off x="8715023" y="5984875"/>
            <a:ext cx="3341510" cy="646331"/>
          </a:xfrm>
          <a:prstGeom prst="rect">
            <a:avLst/>
          </a:prstGeom>
        </p:spPr>
        <p:txBody>
          <a:bodyPr wrap="square">
            <a:spAutoFit/>
          </a:bodyPr>
          <a:lstStyle/>
          <a:p>
            <a:r>
              <a:rPr lang="en-US" dirty="0">
                <a:latin typeface="Helvetica" pitchFamily="2" charset="0"/>
              </a:rPr>
              <a:t>Use of an RNA primer to </a:t>
            </a:r>
            <a:r>
              <a:rPr lang="en-US" dirty="0" smtClean="0">
                <a:latin typeface="Helvetica" pitchFamily="2" charset="0"/>
              </a:rPr>
              <a:t>initiate DNA </a:t>
            </a:r>
            <a:r>
              <a:rPr lang="en-US" dirty="0">
                <a:latin typeface="Helvetica" pitchFamily="2" charset="0"/>
              </a:rPr>
              <a:t>synthesis.</a:t>
            </a:r>
            <a:endParaRPr lang="en-US" dirty="0"/>
          </a:p>
        </p:txBody>
      </p:sp>
    </p:spTree>
    <p:extLst>
      <p:ext uri="{BB962C8B-B14F-4D97-AF65-F5344CB8AC3E}">
        <p14:creationId xmlns:p14="http://schemas.microsoft.com/office/powerpoint/2010/main" val="27650791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478844"/>
            <a:ext cx="10515600" cy="5113867"/>
          </a:xfrm>
        </p:spPr>
        <p:txBody>
          <a:bodyPr>
            <a:normAutofit/>
          </a:bodyPr>
          <a:lstStyle/>
          <a:p>
            <a:r>
              <a:rPr lang="en-US" b="1" dirty="0" smtClean="0"/>
              <a:t>Primase: </a:t>
            </a:r>
            <a:r>
              <a:rPr lang="en-US" dirty="0" smtClean="0"/>
              <a:t>A specific RNA polymerase, called primase (</a:t>
            </a:r>
            <a:r>
              <a:rPr lang="en-US" dirty="0" err="1" smtClean="0"/>
              <a:t>DnaG</a:t>
            </a:r>
            <a:r>
              <a:rPr lang="en-US" dirty="0" smtClean="0"/>
              <a:t>), synthesizes the short stretches of RNA (approximately ten nucleotides long) that are complementary and antiparallel to the DNA template. In the resulting hybrid duplex, the U in RNA pairs with A in DNA, these short RNA sequences are constantly being synthesized at the replication fork on the lagging strand, but only one RNA sequence at the origin of replication is required on the leading strand. </a:t>
            </a:r>
          </a:p>
          <a:p>
            <a:r>
              <a:rPr lang="en-US" dirty="0" smtClean="0"/>
              <a:t>The substrates for </a:t>
            </a:r>
            <a:r>
              <a:rPr lang="en-US" dirty="0"/>
              <a:t>this process are 5'-ribonucleoside triphosphates, and </a:t>
            </a:r>
            <a:r>
              <a:rPr lang="en-US" dirty="0" smtClean="0"/>
              <a:t>pyrophosphate is </a:t>
            </a:r>
            <a:r>
              <a:rPr lang="en-US" dirty="0"/>
              <a:t>released as each </a:t>
            </a:r>
            <a:r>
              <a:rPr lang="en-US" dirty="0" err="1"/>
              <a:t>ribonucleoside</a:t>
            </a:r>
            <a:r>
              <a:rPr lang="en-US" dirty="0"/>
              <a:t> monophosphate </a:t>
            </a:r>
            <a:r>
              <a:rPr lang="en-US" dirty="0" smtClean="0"/>
              <a:t>is added </a:t>
            </a:r>
            <a:r>
              <a:rPr lang="en-US" dirty="0"/>
              <a:t>through formation of a 3'→5' phosphodiester bond. </a:t>
            </a:r>
            <a:endParaRPr lang="en-US" dirty="0" smtClean="0"/>
          </a:p>
          <a:p>
            <a:r>
              <a:rPr lang="en-US" dirty="0" smtClean="0"/>
              <a:t>[Note: The </a:t>
            </a:r>
            <a:r>
              <a:rPr lang="en-US" dirty="0"/>
              <a:t>RNA primer is later </a:t>
            </a:r>
            <a:r>
              <a:rPr lang="en-US" dirty="0" smtClean="0"/>
              <a:t>removed.]</a:t>
            </a:r>
            <a:endParaRPr lang="en-US" dirty="0"/>
          </a:p>
        </p:txBody>
      </p:sp>
    </p:spTree>
    <p:extLst>
      <p:ext uri="{BB962C8B-B14F-4D97-AF65-F5344CB8AC3E}">
        <p14:creationId xmlns:p14="http://schemas.microsoft.com/office/powerpoint/2010/main" val="2878583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The genetic information found in DNA is copied and transmitted to daughter cells through DNA </a:t>
            </a:r>
            <a:r>
              <a:rPr lang="en-US" b="1" dirty="0" smtClean="0"/>
              <a:t>replication</a:t>
            </a:r>
            <a:r>
              <a:rPr lang="en-US" dirty="0" smtClean="0"/>
              <a:t>. </a:t>
            </a:r>
          </a:p>
          <a:p>
            <a:r>
              <a:rPr lang="en-US" dirty="0" smtClean="0"/>
              <a:t>The DNA contained in a fertilized egg encodes the information that directs the development of an organism.</a:t>
            </a:r>
          </a:p>
          <a:p>
            <a:endParaRPr lang="en-US" dirty="0" smtClean="0"/>
          </a:p>
          <a:p>
            <a:endParaRPr lang="en-US" dirty="0"/>
          </a:p>
        </p:txBody>
      </p:sp>
    </p:spTree>
    <p:extLst>
      <p:ext uri="{BB962C8B-B14F-4D97-AF65-F5344CB8AC3E}">
        <p14:creationId xmlns:p14="http://schemas.microsoft.com/office/powerpoint/2010/main" val="12159683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b="1" dirty="0" err="1"/>
              <a:t>Primosome</a:t>
            </a:r>
            <a:r>
              <a:rPr lang="en-US" b="1" dirty="0"/>
              <a:t>: </a:t>
            </a:r>
            <a:r>
              <a:rPr lang="en-US" dirty="0"/>
              <a:t>The addition of primase converts the </a:t>
            </a:r>
            <a:r>
              <a:rPr lang="en-US" dirty="0" err="1" smtClean="0"/>
              <a:t>prepriming</a:t>
            </a:r>
            <a:r>
              <a:rPr lang="en-US" dirty="0" smtClean="0"/>
              <a:t> complex </a:t>
            </a:r>
            <a:r>
              <a:rPr lang="en-US" dirty="0"/>
              <a:t>of proteins required for DNA strand separation </a:t>
            </a:r>
            <a:r>
              <a:rPr lang="en-US" dirty="0" smtClean="0"/>
              <a:t>to </a:t>
            </a:r>
            <a:r>
              <a:rPr lang="en-US" dirty="0"/>
              <a:t>a </a:t>
            </a:r>
            <a:r>
              <a:rPr lang="en-US" dirty="0" err="1"/>
              <a:t>primosome</a:t>
            </a:r>
            <a:r>
              <a:rPr lang="en-US" dirty="0" smtClean="0"/>
              <a:t>.</a:t>
            </a:r>
          </a:p>
          <a:p>
            <a:r>
              <a:rPr lang="en-US" dirty="0" smtClean="0"/>
              <a:t> </a:t>
            </a:r>
            <a:r>
              <a:rPr lang="en-US" dirty="0"/>
              <a:t>The </a:t>
            </a:r>
            <a:r>
              <a:rPr lang="en-US" dirty="0" err="1"/>
              <a:t>primosome</a:t>
            </a:r>
            <a:r>
              <a:rPr lang="en-US" dirty="0"/>
              <a:t> makes the RNA </a:t>
            </a:r>
            <a:r>
              <a:rPr lang="en-US" dirty="0" smtClean="0"/>
              <a:t>primer required </a:t>
            </a:r>
            <a:r>
              <a:rPr lang="en-US" dirty="0"/>
              <a:t>for leading strand synthesis, and initiates Okazaki </a:t>
            </a:r>
            <a:r>
              <a:rPr lang="en-US" dirty="0" smtClean="0"/>
              <a:t>fragment formation </a:t>
            </a:r>
            <a:r>
              <a:rPr lang="en-US" dirty="0"/>
              <a:t>in lagging strand synthesis</a:t>
            </a:r>
            <a:r>
              <a:rPr lang="en-US" dirty="0" smtClean="0"/>
              <a:t>.</a:t>
            </a:r>
          </a:p>
          <a:p>
            <a:r>
              <a:rPr lang="en-US" dirty="0" smtClean="0"/>
              <a:t> </a:t>
            </a:r>
            <a:r>
              <a:rPr lang="en-US" dirty="0"/>
              <a:t>As with DNA </a:t>
            </a:r>
            <a:r>
              <a:rPr lang="en-US" dirty="0" smtClean="0"/>
              <a:t>synthesis, the </a:t>
            </a:r>
            <a:r>
              <a:rPr lang="en-US" dirty="0"/>
              <a:t>direction of synthesis of the primer is 5'→3'.</a:t>
            </a:r>
          </a:p>
        </p:txBody>
      </p:sp>
    </p:spTree>
    <p:extLst>
      <p:ext uri="{BB962C8B-B14F-4D97-AF65-F5344CB8AC3E}">
        <p14:creationId xmlns:p14="http://schemas.microsoft.com/office/powerpoint/2010/main" val="17586019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Chain elongation</a:t>
            </a:r>
            <a:endParaRPr lang="en-US" dirty="0"/>
          </a:p>
        </p:txBody>
      </p:sp>
      <p:sp>
        <p:nvSpPr>
          <p:cNvPr id="3" name="Content Placeholder 2"/>
          <p:cNvSpPr>
            <a:spLocks noGrp="1"/>
          </p:cNvSpPr>
          <p:nvPr>
            <p:ph idx="1"/>
          </p:nvPr>
        </p:nvSpPr>
        <p:spPr/>
        <p:txBody>
          <a:bodyPr>
            <a:normAutofit lnSpcReduction="10000"/>
          </a:bodyPr>
          <a:lstStyle/>
          <a:p>
            <a:r>
              <a:rPr lang="en-US" dirty="0"/>
              <a:t>Prokaryotic (and eukaryotic) </a:t>
            </a:r>
            <a:r>
              <a:rPr lang="en-US" b="1" dirty="0"/>
              <a:t>DNA polymerases </a:t>
            </a:r>
            <a:r>
              <a:rPr lang="en-US" dirty="0"/>
              <a:t>elongate a </a:t>
            </a:r>
            <a:r>
              <a:rPr lang="en-US" dirty="0" smtClean="0"/>
              <a:t>new DNA </a:t>
            </a:r>
            <a:r>
              <a:rPr lang="en-US" dirty="0"/>
              <a:t>strand by adding </a:t>
            </a:r>
            <a:r>
              <a:rPr lang="en-US" dirty="0" err="1"/>
              <a:t>deoxyribonucleotides</a:t>
            </a:r>
            <a:r>
              <a:rPr lang="en-US" dirty="0"/>
              <a:t>, one at a time, to the 3</a:t>
            </a:r>
            <a:r>
              <a:rPr lang="en-US" dirty="0" smtClean="0"/>
              <a:t>'- end </a:t>
            </a:r>
            <a:r>
              <a:rPr lang="en-US" dirty="0"/>
              <a:t>of the growing chain </a:t>
            </a:r>
            <a:r>
              <a:rPr lang="en-US" dirty="0" smtClean="0"/>
              <a:t>.</a:t>
            </a:r>
          </a:p>
          <a:p>
            <a:r>
              <a:rPr lang="en-US" dirty="0" smtClean="0"/>
              <a:t>The </a:t>
            </a:r>
            <a:r>
              <a:rPr lang="en-US" dirty="0"/>
              <a:t>sequence </a:t>
            </a:r>
            <a:r>
              <a:rPr lang="en-US" dirty="0" smtClean="0"/>
              <a:t>of nucleotides </a:t>
            </a:r>
            <a:r>
              <a:rPr lang="en-US" dirty="0"/>
              <a:t>that are added is dictated by the base sequence of </a:t>
            </a:r>
            <a:r>
              <a:rPr lang="en-US" dirty="0" smtClean="0"/>
              <a:t>the template </a:t>
            </a:r>
            <a:r>
              <a:rPr lang="en-US" dirty="0"/>
              <a:t>strand with which the incoming nucleotides are paired</a:t>
            </a:r>
            <a:r>
              <a:rPr lang="en-US" dirty="0" smtClean="0"/>
              <a:t>.</a:t>
            </a:r>
          </a:p>
          <a:p>
            <a:r>
              <a:rPr lang="en-US" b="1" dirty="0"/>
              <a:t>DNA polymerase III: </a:t>
            </a:r>
            <a:r>
              <a:rPr lang="en-US" dirty="0"/>
              <a:t>DNA chain elongation is catalyzed by </a:t>
            </a:r>
            <a:r>
              <a:rPr lang="en-US" dirty="0" smtClean="0"/>
              <a:t>DNA polymerase </a:t>
            </a:r>
            <a:r>
              <a:rPr lang="en-US" dirty="0"/>
              <a:t>III. Using the 3'-hydroxyl group of the RNA primer </a:t>
            </a:r>
            <a:r>
              <a:rPr lang="en-US" dirty="0" smtClean="0"/>
              <a:t>as the </a:t>
            </a:r>
            <a:r>
              <a:rPr lang="en-US" dirty="0"/>
              <a:t>acceptor of the first </a:t>
            </a:r>
            <a:r>
              <a:rPr lang="en-US" dirty="0" err="1"/>
              <a:t>deoxyribonucleotide</a:t>
            </a:r>
            <a:r>
              <a:rPr lang="en-US" dirty="0"/>
              <a:t>, DNA polymerase </a:t>
            </a:r>
            <a:r>
              <a:rPr lang="en-US" dirty="0" smtClean="0"/>
              <a:t>III begins </a:t>
            </a:r>
            <a:r>
              <a:rPr lang="en-US" dirty="0"/>
              <a:t>to add nucleotides along the single-stranded template </a:t>
            </a:r>
            <a:r>
              <a:rPr lang="en-US" dirty="0" smtClean="0"/>
              <a:t>that specifies </a:t>
            </a:r>
            <a:r>
              <a:rPr lang="en-US" dirty="0"/>
              <a:t>the sequence of bases in the newly synthesized chain</a:t>
            </a:r>
            <a:r>
              <a:rPr lang="en-US" dirty="0" smtClean="0"/>
              <a:t>.</a:t>
            </a:r>
            <a:endParaRPr lang="en-US" dirty="0"/>
          </a:p>
        </p:txBody>
      </p:sp>
    </p:spTree>
    <p:extLst>
      <p:ext uri="{BB962C8B-B14F-4D97-AF65-F5344CB8AC3E}">
        <p14:creationId xmlns:p14="http://schemas.microsoft.com/office/powerpoint/2010/main" val="11421498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DNA polymerase III is a highly “</a:t>
            </a:r>
            <a:r>
              <a:rPr lang="en-US" b="1" dirty="0" err="1"/>
              <a:t>processive</a:t>
            </a:r>
            <a:r>
              <a:rPr lang="en-US" dirty="0"/>
              <a:t>” enzyme—that is, it remains bound to the template strand as it moves along, and does not diffuse away and then rebind before adding each new nucleotide. The </a:t>
            </a:r>
            <a:r>
              <a:rPr lang="en-US" dirty="0" err="1"/>
              <a:t>processivity</a:t>
            </a:r>
            <a:r>
              <a:rPr lang="en-US" dirty="0"/>
              <a:t> of DNA polymerase III is the result </a:t>
            </a:r>
            <a:r>
              <a:rPr lang="en-US" dirty="0" smtClean="0"/>
              <a:t>of </a:t>
            </a:r>
            <a:r>
              <a:rPr lang="en-US" dirty="0"/>
              <a:t>its </a:t>
            </a:r>
            <a:r>
              <a:rPr lang="en-US" b="1" dirty="0"/>
              <a:t>β subunit </a:t>
            </a:r>
            <a:r>
              <a:rPr lang="en-US" dirty="0"/>
              <a:t>forming a ring that encircles and moves along </a:t>
            </a:r>
            <a:r>
              <a:rPr lang="en-US" dirty="0" smtClean="0"/>
              <a:t>the template </a:t>
            </a:r>
            <a:r>
              <a:rPr lang="en-US" dirty="0"/>
              <a:t>strand of the DNA, thus serving as a sliding DNA clamp.</a:t>
            </a:r>
          </a:p>
          <a:p>
            <a:r>
              <a:rPr lang="en-US" dirty="0"/>
              <a:t>The new strand grows in the 5'→3' direction, antiparallel to </a:t>
            </a:r>
            <a:r>
              <a:rPr lang="en-US" dirty="0" smtClean="0"/>
              <a:t>the parental </a:t>
            </a:r>
            <a:r>
              <a:rPr lang="en-US" dirty="0"/>
              <a:t>strand </a:t>
            </a:r>
            <a:r>
              <a:rPr lang="en-US" dirty="0" smtClean="0"/>
              <a:t>.</a:t>
            </a:r>
          </a:p>
          <a:p>
            <a:r>
              <a:rPr lang="en-US" dirty="0" smtClean="0"/>
              <a:t> </a:t>
            </a:r>
            <a:r>
              <a:rPr lang="en-US" dirty="0"/>
              <a:t>The nucleotide substrates </a:t>
            </a:r>
            <a:r>
              <a:rPr lang="en-US" dirty="0" smtClean="0"/>
              <a:t>are 5</a:t>
            </a:r>
            <a:r>
              <a:rPr lang="en-US" dirty="0"/>
              <a:t>'-deoxy </a:t>
            </a:r>
            <a:r>
              <a:rPr lang="en-US" dirty="0" err="1"/>
              <a:t>ribo</a:t>
            </a:r>
            <a:r>
              <a:rPr lang="en-US" dirty="0"/>
              <a:t> nucleoside triphosphates. </a:t>
            </a:r>
            <a:endParaRPr lang="en-US" dirty="0" smtClean="0"/>
          </a:p>
          <a:p>
            <a:r>
              <a:rPr lang="en-US" dirty="0" smtClean="0"/>
              <a:t>Pyrophosphate </a:t>
            </a:r>
            <a:r>
              <a:rPr lang="en-US" dirty="0"/>
              <a:t>(</a:t>
            </a:r>
            <a:r>
              <a:rPr lang="en-US" dirty="0" err="1"/>
              <a:t>PPi</a:t>
            </a:r>
            <a:r>
              <a:rPr lang="en-US" dirty="0"/>
              <a:t>) </a:t>
            </a:r>
            <a:r>
              <a:rPr lang="en-US" dirty="0" smtClean="0"/>
              <a:t>is released </a:t>
            </a:r>
            <a:r>
              <a:rPr lang="en-US" dirty="0"/>
              <a:t>when each new </a:t>
            </a:r>
            <a:r>
              <a:rPr lang="en-US" dirty="0" err="1"/>
              <a:t>deoxynucleoside</a:t>
            </a:r>
            <a:r>
              <a:rPr lang="en-US" dirty="0"/>
              <a:t> monophosphate </a:t>
            </a:r>
            <a:r>
              <a:rPr lang="en-US" dirty="0" smtClean="0"/>
              <a:t>is added </a:t>
            </a:r>
            <a:r>
              <a:rPr lang="en-US" dirty="0"/>
              <a:t>to the growing chain </a:t>
            </a:r>
            <a:r>
              <a:rPr lang="en-US" dirty="0" smtClean="0"/>
              <a:t>.</a:t>
            </a:r>
          </a:p>
          <a:p>
            <a:r>
              <a:rPr lang="en-US" dirty="0" smtClean="0"/>
              <a:t>Hydrolysis </a:t>
            </a:r>
            <a:r>
              <a:rPr lang="en-US" dirty="0"/>
              <a:t>of </a:t>
            </a:r>
            <a:r>
              <a:rPr lang="en-US" dirty="0" err="1"/>
              <a:t>PPi</a:t>
            </a:r>
            <a:r>
              <a:rPr lang="en-US" dirty="0"/>
              <a:t> </a:t>
            </a:r>
            <a:r>
              <a:rPr lang="en-US" dirty="0" smtClean="0"/>
              <a:t>to 2Pi </a:t>
            </a:r>
            <a:r>
              <a:rPr lang="en-US" dirty="0"/>
              <a:t>means that a total of two high-energy bonds are used to </a:t>
            </a:r>
            <a:r>
              <a:rPr lang="en-US" dirty="0" smtClean="0"/>
              <a:t>drive the </a:t>
            </a:r>
            <a:r>
              <a:rPr lang="en-US" dirty="0"/>
              <a:t>addition of each </a:t>
            </a:r>
            <a:r>
              <a:rPr lang="en-US" dirty="0" err="1"/>
              <a:t>deoxynucleotide</a:t>
            </a:r>
            <a:r>
              <a:rPr lang="en-US" dirty="0"/>
              <a:t>.</a:t>
            </a:r>
          </a:p>
          <a:p>
            <a:endParaRPr lang="en-US" dirty="0"/>
          </a:p>
        </p:txBody>
      </p:sp>
    </p:spTree>
    <p:extLst>
      <p:ext uri="{BB962C8B-B14F-4D97-AF65-F5344CB8AC3E}">
        <p14:creationId xmlns:p14="http://schemas.microsoft.com/office/powerpoint/2010/main" val="30230740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838200" y="528946"/>
            <a:ext cx="10515600" cy="5052188"/>
          </a:xfrm>
          <a:prstGeom prst="rect">
            <a:avLst/>
          </a:prstGeom>
        </p:spPr>
      </p:pic>
      <p:sp>
        <p:nvSpPr>
          <p:cNvPr id="5" name="Rectangle 4"/>
          <p:cNvSpPr/>
          <p:nvPr/>
        </p:nvSpPr>
        <p:spPr>
          <a:xfrm>
            <a:off x="3200439" y="5744955"/>
            <a:ext cx="5386411" cy="400110"/>
          </a:xfrm>
          <a:prstGeom prst="rect">
            <a:avLst/>
          </a:prstGeom>
        </p:spPr>
        <p:txBody>
          <a:bodyPr wrap="none">
            <a:spAutoFit/>
          </a:bodyPr>
          <a:lstStyle/>
          <a:p>
            <a:r>
              <a:rPr lang="en-US" sz="2000" dirty="0">
                <a:latin typeface="Helvetica" pitchFamily="2" charset="0"/>
              </a:rPr>
              <a:t>Elongation of the leading and lagging strands.</a:t>
            </a:r>
            <a:endParaRPr lang="en-US" sz="2000" dirty="0"/>
          </a:p>
        </p:txBody>
      </p:sp>
    </p:spTree>
    <p:extLst>
      <p:ext uri="{BB962C8B-B14F-4D97-AF65-F5344CB8AC3E}">
        <p14:creationId xmlns:p14="http://schemas.microsoft.com/office/powerpoint/2010/main" val="16947664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535289"/>
            <a:ext cx="10515600" cy="4641674"/>
          </a:xfrm>
        </p:spPr>
        <p:txBody>
          <a:bodyPr>
            <a:normAutofit lnSpcReduction="10000"/>
          </a:bodyPr>
          <a:lstStyle/>
          <a:p>
            <a:r>
              <a:rPr lang="en-US" dirty="0"/>
              <a:t>All four </a:t>
            </a:r>
            <a:r>
              <a:rPr lang="en-US" dirty="0" err="1"/>
              <a:t>deoxyribonucleoside</a:t>
            </a:r>
            <a:r>
              <a:rPr lang="en-US" dirty="0"/>
              <a:t> triphosphates (</a:t>
            </a:r>
            <a:r>
              <a:rPr lang="en-US" b="1" dirty="0" err="1"/>
              <a:t>dATP</a:t>
            </a:r>
            <a:r>
              <a:rPr lang="en-US" b="1" dirty="0"/>
              <a:t>, </a:t>
            </a:r>
            <a:r>
              <a:rPr lang="en-US" b="1" dirty="0" err="1"/>
              <a:t>dTTP</a:t>
            </a:r>
            <a:r>
              <a:rPr lang="en-US" b="1" dirty="0"/>
              <a:t>, </a:t>
            </a:r>
            <a:r>
              <a:rPr lang="en-US" b="1" dirty="0" err="1" smtClean="0"/>
              <a:t>dCTP</a:t>
            </a:r>
            <a:r>
              <a:rPr lang="en-US" dirty="0" smtClean="0"/>
              <a:t>, and </a:t>
            </a:r>
            <a:r>
              <a:rPr lang="en-US" b="1" dirty="0" err="1"/>
              <a:t>dGTP</a:t>
            </a:r>
            <a:r>
              <a:rPr lang="en-US" dirty="0"/>
              <a:t>) must be present for DNA elongation to occur. If one </a:t>
            </a:r>
            <a:r>
              <a:rPr lang="en-US" dirty="0" smtClean="0"/>
              <a:t>of the </a:t>
            </a:r>
            <a:r>
              <a:rPr lang="en-US" dirty="0"/>
              <a:t>four is in short supply, DNA synthesis stops when </a:t>
            </a:r>
            <a:r>
              <a:rPr lang="en-US" dirty="0" smtClean="0"/>
              <a:t>that nucleotide </a:t>
            </a:r>
            <a:r>
              <a:rPr lang="en-US" dirty="0"/>
              <a:t>is depleted</a:t>
            </a:r>
            <a:r>
              <a:rPr lang="en-US" dirty="0" smtClean="0"/>
              <a:t>.</a:t>
            </a:r>
          </a:p>
          <a:p>
            <a:r>
              <a:rPr lang="en-US" b="1" dirty="0"/>
              <a:t>Proofreading of newly synthesized DNA: </a:t>
            </a:r>
            <a:r>
              <a:rPr lang="en-US" dirty="0"/>
              <a:t>It is highly important </a:t>
            </a:r>
            <a:r>
              <a:rPr lang="en-US" dirty="0" smtClean="0"/>
              <a:t>for the </a:t>
            </a:r>
            <a:r>
              <a:rPr lang="en-US" dirty="0"/>
              <a:t>survival of an organism that the nucleotide sequence of </a:t>
            </a:r>
            <a:r>
              <a:rPr lang="en-US" dirty="0" smtClean="0"/>
              <a:t>DNA be </a:t>
            </a:r>
            <a:r>
              <a:rPr lang="en-US" dirty="0"/>
              <a:t>replicated with as few errors as possible. </a:t>
            </a:r>
            <a:endParaRPr lang="en-US" dirty="0" smtClean="0"/>
          </a:p>
          <a:p>
            <a:r>
              <a:rPr lang="en-US" dirty="0" smtClean="0"/>
              <a:t>Misreading </a:t>
            </a:r>
            <a:r>
              <a:rPr lang="en-US" dirty="0"/>
              <a:t>of the </a:t>
            </a:r>
            <a:r>
              <a:rPr lang="en-US" dirty="0" smtClean="0"/>
              <a:t>template sequence </a:t>
            </a:r>
            <a:r>
              <a:rPr lang="en-US" dirty="0"/>
              <a:t>could result in deleterious, perhaps lethal, </a:t>
            </a:r>
            <a:r>
              <a:rPr lang="en-US" dirty="0" smtClean="0"/>
              <a:t>mutations. </a:t>
            </a:r>
          </a:p>
          <a:p>
            <a:r>
              <a:rPr lang="en-US" dirty="0" smtClean="0"/>
              <a:t>To </a:t>
            </a:r>
            <a:r>
              <a:rPr lang="en-US" dirty="0"/>
              <a:t>ensure replication fidelity, DNA polymerase III has, </a:t>
            </a:r>
            <a:r>
              <a:rPr lang="en-US" dirty="0" smtClean="0"/>
              <a:t>in addition </a:t>
            </a:r>
            <a:r>
              <a:rPr lang="en-US" dirty="0"/>
              <a:t>to its 5'→3' polymerase activity, a “proofreading” </a:t>
            </a:r>
            <a:r>
              <a:rPr lang="en-US" dirty="0" smtClean="0"/>
              <a:t>activity </a:t>
            </a:r>
            <a:r>
              <a:rPr lang="en-US" dirty="0"/>
              <a:t>(3'→5' </a:t>
            </a:r>
            <a:r>
              <a:rPr lang="en-US" dirty="0" smtClean="0"/>
              <a:t>exonuclease.</a:t>
            </a:r>
            <a:endParaRPr lang="en-US" dirty="0"/>
          </a:p>
        </p:txBody>
      </p:sp>
    </p:spTree>
    <p:extLst>
      <p:ext uri="{BB962C8B-B14F-4D97-AF65-F5344CB8AC3E}">
        <p14:creationId xmlns:p14="http://schemas.microsoft.com/office/powerpoint/2010/main" val="30636055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569156"/>
            <a:ext cx="10515600" cy="4607807"/>
          </a:xfrm>
        </p:spPr>
        <p:txBody>
          <a:bodyPr>
            <a:normAutofit lnSpcReduction="10000"/>
          </a:bodyPr>
          <a:lstStyle/>
          <a:p>
            <a:r>
              <a:rPr lang="en-US" dirty="0"/>
              <a:t>As each nucleotide is added </a:t>
            </a:r>
            <a:r>
              <a:rPr lang="en-US" dirty="0" smtClean="0"/>
              <a:t>to the </a:t>
            </a:r>
            <a:r>
              <a:rPr lang="en-US" dirty="0"/>
              <a:t>chain, DNA polymerase III checks to make certain the </a:t>
            </a:r>
            <a:r>
              <a:rPr lang="en-US" dirty="0" smtClean="0"/>
              <a:t>added nucleotide </a:t>
            </a:r>
            <a:r>
              <a:rPr lang="en-US" dirty="0"/>
              <a:t>is, in fact, correctly matched to its complementary </a:t>
            </a:r>
            <a:r>
              <a:rPr lang="en-US" dirty="0" smtClean="0"/>
              <a:t>base on </a:t>
            </a:r>
            <a:r>
              <a:rPr lang="en-US" dirty="0"/>
              <a:t>the template. If it is not, the 3'→5' exonuclease activity </a:t>
            </a:r>
            <a:r>
              <a:rPr lang="en-US" dirty="0" smtClean="0"/>
              <a:t>corrects the </a:t>
            </a:r>
            <a:r>
              <a:rPr lang="en-US" dirty="0"/>
              <a:t>mistake</a:t>
            </a:r>
            <a:r>
              <a:rPr lang="en-US" dirty="0" smtClean="0"/>
              <a:t>.</a:t>
            </a:r>
          </a:p>
          <a:p>
            <a:r>
              <a:rPr lang="en-US" dirty="0" smtClean="0"/>
              <a:t> </a:t>
            </a:r>
            <a:r>
              <a:rPr lang="en-US" dirty="0"/>
              <a:t>[Note: The enzyme requires an improperly </a:t>
            </a:r>
            <a:r>
              <a:rPr lang="en-US" dirty="0" err="1" smtClean="0"/>
              <a:t>basepaired</a:t>
            </a:r>
            <a:r>
              <a:rPr lang="en-US" dirty="0" smtClean="0"/>
              <a:t> 3</a:t>
            </a:r>
            <a:r>
              <a:rPr lang="en-US" dirty="0"/>
              <a:t>'-hydroxy terminus and, therefore, does not degrade </a:t>
            </a:r>
            <a:r>
              <a:rPr lang="en-US" dirty="0" smtClean="0"/>
              <a:t>correctly paired </a:t>
            </a:r>
            <a:r>
              <a:rPr lang="en-US" dirty="0"/>
              <a:t>nucleotide sequences.] For example, if the </a:t>
            </a:r>
            <a:r>
              <a:rPr lang="en-US" dirty="0" smtClean="0"/>
              <a:t>template base </a:t>
            </a:r>
            <a:r>
              <a:rPr lang="en-US" dirty="0"/>
              <a:t>is cytosine and the enzyme mistakenly inserts an </a:t>
            </a:r>
            <a:r>
              <a:rPr lang="en-US" dirty="0" smtClean="0"/>
              <a:t>adenine instead </a:t>
            </a:r>
            <a:r>
              <a:rPr lang="en-US" dirty="0"/>
              <a:t>of a guanine into the new chain, the 3'→5' </a:t>
            </a:r>
            <a:r>
              <a:rPr lang="en-US" dirty="0" smtClean="0"/>
              <a:t>exonuclease activity </a:t>
            </a:r>
            <a:r>
              <a:rPr lang="en-US" dirty="0"/>
              <a:t>hydrolytically removes the misplaced nucleotide. </a:t>
            </a:r>
            <a:endParaRPr lang="en-US" dirty="0" smtClean="0"/>
          </a:p>
          <a:p>
            <a:r>
              <a:rPr lang="en-US" dirty="0" smtClean="0"/>
              <a:t>The </a:t>
            </a:r>
            <a:r>
              <a:rPr lang="en-US" dirty="0"/>
              <a:t>5' →</a:t>
            </a:r>
            <a:r>
              <a:rPr lang="en-US" dirty="0" smtClean="0"/>
              <a:t>3‘polymerase </a:t>
            </a:r>
            <a:r>
              <a:rPr lang="en-US" dirty="0"/>
              <a:t>activity then replaces it with the correct </a:t>
            </a:r>
            <a:r>
              <a:rPr lang="en-US" dirty="0" smtClean="0"/>
              <a:t>nucleotide containing guanine.</a:t>
            </a:r>
            <a:endParaRPr lang="en-US" dirty="0"/>
          </a:p>
        </p:txBody>
      </p:sp>
    </p:spTree>
    <p:extLst>
      <p:ext uri="{BB962C8B-B14F-4D97-AF65-F5344CB8AC3E}">
        <p14:creationId xmlns:p14="http://schemas.microsoft.com/office/powerpoint/2010/main" val="33263923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[Note</a:t>
            </a:r>
            <a:r>
              <a:rPr lang="en-US" dirty="0"/>
              <a:t>: The proofreading </a:t>
            </a:r>
            <a:r>
              <a:rPr lang="en-US" dirty="0" smtClean="0"/>
              <a:t>exonuclease </a:t>
            </a:r>
            <a:r>
              <a:rPr lang="en-US" dirty="0"/>
              <a:t>activity requires movement in the 3'→5' direction, not 5' →3' like the polymerase activity. This is because the excision must be done in the reverse direction from that of synthesis.]</a:t>
            </a:r>
          </a:p>
          <a:p>
            <a:endParaRPr lang="en-US" dirty="0"/>
          </a:p>
        </p:txBody>
      </p:sp>
    </p:spTree>
    <p:extLst>
      <p:ext uri="{BB962C8B-B14F-4D97-AF65-F5344CB8AC3E}">
        <p14:creationId xmlns:p14="http://schemas.microsoft.com/office/powerpoint/2010/main" val="32469070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02810" y="365125"/>
            <a:ext cx="10650990" cy="5251186"/>
          </a:xfrm>
          <a:prstGeom prst="rect">
            <a:avLst/>
          </a:prstGeom>
        </p:spPr>
      </p:pic>
      <p:sp>
        <p:nvSpPr>
          <p:cNvPr id="5" name="Rectangle 4"/>
          <p:cNvSpPr/>
          <p:nvPr/>
        </p:nvSpPr>
        <p:spPr>
          <a:xfrm>
            <a:off x="2596445" y="5622044"/>
            <a:ext cx="6513689" cy="707886"/>
          </a:xfrm>
          <a:prstGeom prst="rect">
            <a:avLst/>
          </a:prstGeom>
        </p:spPr>
        <p:txBody>
          <a:bodyPr wrap="square">
            <a:spAutoFit/>
          </a:bodyPr>
          <a:lstStyle/>
          <a:p>
            <a:r>
              <a:rPr lang="en-US" sz="2000" i="1" dirty="0">
                <a:latin typeface="Helvetica-Oblique"/>
              </a:rPr>
              <a:t>3'</a:t>
            </a:r>
            <a:r>
              <a:rPr lang="en-US" sz="2000" dirty="0">
                <a:latin typeface="Symbol" panose="05050102010706020507" pitchFamily="18" charset="2"/>
              </a:rPr>
              <a:t>→</a:t>
            </a:r>
            <a:r>
              <a:rPr lang="en-US" sz="2000" i="1" dirty="0">
                <a:latin typeface="Helvetica-Oblique"/>
              </a:rPr>
              <a:t>5'-Exonuclease </a:t>
            </a:r>
            <a:r>
              <a:rPr lang="en-US" sz="2000" dirty="0">
                <a:latin typeface="Helvetica" pitchFamily="2" charset="0"/>
              </a:rPr>
              <a:t>activity enables </a:t>
            </a:r>
            <a:r>
              <a:rPr lang="en-US" sz="2000" i="1" dirty="0">
                <a:latin typeface="Helvetica-Oblique"/>
              </a:rPr>
              <a:t>DNA polymerase III </a:t>
            </a:r>
            <a:r>
              <a:rPr lang="en-US" sz="2000" dirty="0">
                <a:latin typeface="Helvetica" pitchFamily="2" charset="0"/>
              </a:rPr>
              <a:t>to “proofread” the newly synthesized DNA strand.</a:t>
            </a:r>
            <a:endParaRPr lang="en-US" sz="2000" dirty="0"/>
          </a:p>
        </p:txBody>
      </p:sp>
    </p:spTree>
    <p:extLst>
      <p:ext uri="{BB962C8B-B14F-4D97-AF65-F5344CB8AC3E}">
        <p14:creationId xmlns:p14="http://schemas.microsoft.com/office/powerpoint/2010/main" val="3193779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Excision of RNA primers and their replacement by DNA</a:t>
            </a:r>
            <a:endParaRPr lang="en-US" dirty="0"/>
          </a:p>
        </p:txBody>
      </p:sp>
      <p:sp>
        <p:nvSpPr>
          <p:cNvPr id="3" name="Content Placeholder 2"/>
          <p:cNvSpPr>
            <a:spLocks noGrp="1"/>
          </p:cNvSpPr>
          <p:nvPr>
            <p:ph idx="1"/>
          </p:nvPr>
        </p:nvSpPr>
        <p:spPr>
          <a:xfrm>
            <a:off x="838200" y="1825625"/>
            <a:ext cx="10515600" cy="4642908"/>
          </a:xfrm>
        </p:spPr>
        <p:txBody>
          <a:bodyPr>
            <a:normAutofit/>
          </a:bodyPr>
          <a:lstStyle/>
          <a:p>
            <a:r>
              <a:rPr lang="en-US" dirty="0"/>
              <a:t>DNA polymerase </a:t>
            </a:r>
            <a:r>
              <a:rPr lang="en-US" b="1" dirty="0"/>
              <a:t>III</a:t>
            </a:r>
            <a:r>
              <a:rPr lang="en-US" dirty="0"/>
              <a:t> continues to synthesize DNA on the </a:t>
            </a:r>
            <a:r>
              <a:rPr lang="en-US" dirty="0" smtClean="0"/>
              <a:t>lagging strand </a:t>
            </a:r>
            <a:r>
              <a:rPr lang="en-US" dirty="0"/>
              <a:t>until it is blocked by proximity to an RNA primer. When </a:t>
            </a:r>
            <a:r>
              <a:rPr lang="en-US" dirty="0" smtClean="0"/>
              <a:t>this occurs</a:t>
            </a:r>
            <a:r>
              <a:rPr lang="en-US" dirty="0"/>
              <a:t>, the RNA is excised and the gap filled by </a:t>
            </a:r>
            <a:r>
              <a:rPr lang="en-US" b="1" dirty="0"/>
              <a:t>DNA polymerase I</a:t>
            </a:r>
            <a:r>
              <a:rPr lang="en-US" dirty="0" smtClean="0"/>
              <a:t>.</a:t>
            </a:r>
          </a:p>
          <a:p>
            <a:r>
              <a:rPr lang="en-US" b="1" dirty="0" smtClean="0"/>
              <a:t>5</a:t>
            </a:r>
            <a:r>
              <a:rPr lang="en-US" b="1" dirty="0"/>
              <a:t>'</a:t>
            </a:r>
            <a:r>
              <a:rPr lang="en-US" dirty="0"/>
              <a:t>→</a:t>
            </a:r>
            <a:r>
              <a:rPr lang="en-US" b="1" dirty="0"/>
              <a:t>3' Exonuclease </a:t>
            </a:r>
            <a:r>
              <a:rPr lang="en-US" b="1" dirty="0" smtClean="0"/>
              <a:t>activity :</a:t>
            </a:r>
            <a:r>
              <a:rPr lang="en-US" dirty="0"/>
              <a:t> In addition to having the 5'→3' </a:t>
            </a:r>
            <a:r>
              <a:rPr lang="en-US" dirty="0" smtClean="0"/>
              <a:t>polymerase activity </a:t>
            </a:r>
            <a:r>
              <a:rPr lang="en-US" dirty="0"/>
              <a:t>that synthesizes DNA, and the 3' →5' </a:t>
            </a:r>
            <a:r>
              <a:rPr lang="en-US" dirty="0" smtClean="0"/>
              <a:t>exonuclease activity </a:t>
            </a:r>
            <a:r>
              <a:rPr lang="en-US" dirty="0"/>
              <a:t>that proofreads the newly synthesized DNA chain </a:t>
            </a:r>
            <a:r>
              <a:rPr lang="en-US" dirty="0" smtClean="0"/>
              <a:t>like DNA </a:t>
            </a:r>
            <a:r>
              <a:rPr lang="en-US" dirty="0"/>
              <a:t>polymerase III, </a:t>
            </a:r>
            <a:r>
              <a:rPr lang="en-US" b="1" dirty="0"/>
              <a:t>DNA polymerase I </a:t>
            </a:r>
            <a:r>
              <a:rPr lang="en-US" b="1" dirty="0">
                <a:solidFill>
                  <a:srgbClr val="FF0000"/>
                </a:solidFill>
              </a:rPr>
              <a:t>also </a:t>
            </a:r>
            <a:r>
              <a:rPr lang="en-US" dirty="0"/>
              <a:t>has a 5'→3' </a:t>
            </a:r>
            <a:r>
              <a:rPr lang="en-US" dirty="0" smtClean="0"/>
              <a:t>exonuclease activity </a:t>
            </a:r>
            <a:r>
              <a:rPr lang="en-US" dirty="0"/>
              <a:t>that is able to hydrolytically remove the </a:t>
            </a:r>
            <a:r>
              <a:rPr lang="en-US" dirty="0" smtClean="0"/>
              <a:t>RNA primer</a:t>
            </a:r>
            <a:r>
              <a:rPr lang="en-US" dirty="0"/>
              <a:t>. </a:t>
            </a:r>
            <a:endParaRPr lang="en-US" dirty="0" smtClean="0"/>
          </a:p>
        </p:txBody>
      </p:sp>
    </p:spTree>
    <p:extLst>
      <p:ext uri="{BB962C8B-B14F-4D97-AF65-F5344CB8AC3E}">
        <p14:creationId xmlns:p14="http://schemas.microsoft.com/office/powerpoint/2010/main" val="17169501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670799" y="947473"/>
            <a:ext cx="3821289" cy="4722332"/>
          </a:xfrm>
          <a:prstGeom prst="rect">
            <a:avLst/>
          </a:prstGeom>
        </p:spPr>
      </p:pic>
      <p:sp>
        <p:nvSpPr>
          <p:cNvPr id="5" name="Rectangle 4"/>
          <p:cNvSpPr/>
          <p:nvPr/>
        </p:nvSpPr>
        <p:spPr>
          <a:xfrm>
            <a:off x="7394223" y="5800598"/>
            <a:ext cx="6050844" cy="369332"/>
          </a:xfrm>
          <a:prstGeom prst="rect">
            <a:avLst/>
          </a:prstGeom>
        </p:spPr>
        <p:txBody>
          <a:bodyPr wrap="square">
            <a:spAutoFit/>
          </a:bodyPr>
          <a:lstStyle/>
          <a:p>
            <a:r>
              <a:rPr lang="en-US" i="1" dirty="0">
                <a:latin typeface="Helvetica-Oblique"/>
              </a:rPr>
              <a:t>Endonuclease </a:t>
            </a:r>
            <a:r>
              <a:rPr lang="en-US" dirty="0">
                <a:latin typeface="Helvetica" pitchFamily="2" charset="0"/>
              </a:rPr>
              <a:t>versus </a:t>
            </a:r>
            <a:r>
              <a:rPr lang="en-US" i="1" dirty="0" smtClean="0">
                <a:latin typeface="Helvetica-Oblique"/>
              </a:rPr>
              <a:t>exonuclease </a:t>
            </a:r>
            <a:r>
              <a:rPr lang="en-US" dirty="0" smtClean="0">
                <a:latin typeface="Helvetica" pitchFamily="2" charset="0"/>
              </a:rPr>
              <a:t>activity</a:t>
            </a:r>
            <a:r>
              <a:rPr lang="en-US" dirty="0">
                <a:latin typeface="Helvetica" pitchFamily="2" charset="0"/>
              </a:rPr>
              <a:t>.</a:t>
            </a:r>
            <a:endParaRPr lang="en-US" dirty="0"/>
          </a:p>
        </p:txBody>
      </p:sp>
      <p:sp>
        <p:nvSpPr>
          <p:cNvPr id="9" name="Rectangle 8"/>
          <p:cNvSpPr/>
          <p:nvPr/>
        </p:nvSpPr>
        <p:spPr>
          <a:xfrm>
            <a:off x="1027289" y="2064224"/>
            <a:ext cx="6096000" cy="2246769"/>
          </a:xfrm>
          <a:prstGeom prst="rect">
            <a:avLst/>
          </a:prstGeom>
        </p:spPr>
        <p:txBody>
          <a:bodyPr>
            <a:spAutoFit/>
          </a:bodyPr>
          <a:lstStyle/>
          <a:p>
            <a:r>
              <a:rPr lang="en-US" sz="2800" dirty="0"/>
              <a:t>[Note: These activities are exonucleases because they remove one nucleotide at a time from the end of the DNA chain, rather than cleaving the chain internally as do the </a:t>
            </a:r>
            <a:r>
              <a:rPr lang="en-US" sz="2800" b="1" dirty="0"/>
              <a:t>endonucleases</a:t>
            </a:r>
            <a:r>
              <a:rPr lang="en-US" sz="2800" dirty="0"/>
              <a:t>.]</a:t>
            </a:r>
          </a:p>
        </p:txBody>
      </p:sp>
    </p:spTree>
    <p:extLst>
      <p:ext uri="{BB962C8B-B14F-4D97-AF65-F5344CB8AC3E}">
        <p14:creationId xmlns:p14="http://schemas.microsoft.com/office/powerpoint/2010/main" val="22890958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central dogma of molecular biology</a:t>
            </a:r>
            <a:endParaRPr lang="en-US" b="1" dirty="0"/>
          </a:p>
        </p:txBody>
      </p:sp>
      <p:sp>
        <p:nvSpPr>
          <p:cNvPr id="3" name="Content Placeholder 2"/>
          <p:cNvSpPr>
            <a:spLocks noGrp="1"/>
          </p:cNvSpPr>
          <p:nvPr>
            <p:ph idx="1"/>
          </p:nvPr>
        </p:nvSpPr>
        <p:spPr>
          <a:xfrm>
            <a:off x="838200" y="1690687"/>
            <a:ext cx="7334956" cy="4486275"/>
          </a:xfrm>
        </p:spPr>
        <p:txBody>
          <a:bodyPr/>
          <a:lstStyle/>
          <a:p>
            <a:r>
              <a:rPr lang="en-US" b="1" dirty="0" smtClean="0"/>
              <a:t>Def: </a:t>
            </a:r>
            <a:r>
              <a:rPr lang="en-US" dirty="0" smtClean="0"/>
              <a:t>The </a:t>
            </a:r>
            <a:r>
              <a:rPr lang="en-US" dirty="0"/>
              <a:t>flow of information from DNA to RNA </a:t>
            </a:r>
            <a:r>
              <a:rPr lang="en-US" dirty="0" smtClean="0"/>
              <a:t>to protein </a:t>
            </a:r>
          </a:p>
          <a:p>
            <a:r>
              <a:rPr lang="en-US" dirty="0" smtClean="0"/>
              <a:t> </a:t>
            </a:r>
            <a:r>
              <a:rPr lang="en-US" b="1" dirty="0" smtClean="0"/>
              <a:t>central dogma </a:t>
            </a:r>
            <a:r>
              <a:rPr lang="en-US" dirty="0" smtClean="0"/>
              <a:t>is descriptive of </a:t>
            </a:r>
            <a:r>
              <a:rPr lang="en-US" dirty="0"/>
              <a:t>all organisms, with the exception of </a:t>
            </a:r>
            <a:r>
              <a:rPr lang="en-US" dirty="0" smtClean="0"/>
              <a:t>some viruses </a:t>
            </a:r>
            <a:r>
              <a:rPr lang="en-US" dirty="0"/>
              <a:t>that have RNA as the repository of </a:t>
            </a:r>
            <a:r>
              <a:rPr lang="en-US" dirty="0" smtClean="0"/>
              <a:t>their genetic </a:t>
            </a:r>
            <a:r>
              <a:rPr lang="en-US" dirty="0"/>
              <a:t>information.</a:t>
            </a:r>
          </a:p>
        </p:txBody>
      </p:sp>
      <p:pic>
        <p:nvPicPr>
          <p:cNvPr id="4" name="Picture 3"/>
          <p:cNvPicPr>
            <a:picLocks noChangeAspect="1"/>
          </p:cNvPicPr>
          <p:nvPr/>
        </p:nvPicPr>
        <p:blipFill>
          <a:blip r:embed="rId2"/>
          <a:stretch>
            <a:fillRect/>
          </a:stretch>
        </p:blipFill>
        <p:spPr>
          <a:xfrm>
            <a:off x="8413045" y="1572937"/>
            <a:ext cx="2356556" cy="4721776"/>
          </a:xfrm>
          <a:prstGeom prst="rect">
            <a:avLst/>
          </a:prstGeom>
        </p:spPr>
      </p:pic>
    </p:spTree>
    <p:extLst>
      <p:ext uri="{BB962C8B-B14F-4D97-AF65-F5344CB8AC3E}">
        <p14:creationId xmlns:p14="http://schemas.microsoft.com/office/powerpoint/2010/main" val="401845884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First, DNA polymerase I locates the space (“nick”) between the 3'-end of the DNA newly synthesized by DNA polymerase III and the 5'-end of the adjacent RNA primer. </a:t>
            </a:r>
            <a:endParaRPr lang="en-US" dirty="0" smtClean="0"/>
          </a:p>
          <a:p>
            <a:r>
              <a:rPr lang="en-US" dirty="0" smtClean="0"/>
              <a:t>Next</a:t>
            </a:r>
            <a:r>
              <a:rPr lang="en-US" dirty="0"/>
              <a:t>, DNA polymerase I hydrolytically </a:t>
            </a:r>
            <a:r>
              <a:rPr lang="en-US" b="1" dirty="0"/>
              <a:t>removes the RNA nucleotides </a:t>
            </a:r>
            <a:r>
              <a:rPr lang="en-US" dirty="0"/>
              <a:t>“ahead” of itself, moving in the 5'→3' direction (5'→3' exonuclease activity).</a:t>
            </a:r>
          </a:p>
          <a:p>
            <a:r>
              <a:rPr lang="en-US" dirty="0"/>
              <a:t>As it removes the RNA, DNA polymerase I replaces it </a:t>
            </a:r>
            <a:r>
              <a:rPr lang="en-US" dirty="0" smtClean="0"/>
              <a:t>with </a:t>
            </a:r>
            <a:r>
              <a:rPr lang="en-US" dirty="0" err="1" smtClean="0"/>
              <a:t>deoxyribonucleotides</a:t>
            </a:r>
            <a:r>
              <a:rPr lang="en-US" dirty="0"/>
              <a:t>, synthesizing DNA in the 5'→3' </a:t>
            </a:r>
            <a:r>
              <a:rPr lang="en-US" dirty="0" smtClean="0"/>
              <a:t>direction (5</a:t>
            </a:r>
            <a:r>
              <a:rPr lang="en-US" dirty="0"/>
              <a:t>'→3' polymerase activity). As it synthesizes the DNA, it </a:t>
            </a:r>
            <a:r>
              <a:rPr lang="en-US" dirty="0" smtClean="0"/>
              <a:t>also “proofreads</a:t>
            </a:r>
            <a:r>
              <a:rPr lang="en-US" dirty="0"/>
              <a:t>” the new chain using 3'→5' exonuclease activity</a:t>
            </a:r>
            <a:r>
              <a:rPr lang="en-US" dirty="0" smtClean="0"/>
              <a:t>.</a:t>
            </a:r>
          </a:p>
        </p:txBody>
      </p:sp>
    </p:spTree>
    <p:extLst>
      <p:ext uri="{BB962C8B-B14F-4D97-AF65-F5344CB8AC3E}">
        <p14:creationId xmlns:p14="http://schemas.microsoft.com/office/powerpoint/2010/main" val="185353441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0515600" cy="4665486"/>
          </a:xfrm>
        </p:spPr>
        <p:txBody>
          <a:bodyPr>
            <a:normAutofit/>
          </a:bodyPr>
          <a:lstStyle/>
          <a:p>
            <a:r>
              <a:rPr lang="en-US" b="1" dirty="0"/>
              <a:t>Differences between 5'</a:t>
            </a:r>
            <a:r>
              <a:rPr lang="en-US" dirty="0"/>
              <a:t>→</a:t>
            </a:r>
            <a:r>
              <a:rPr lang="en-US" b="1" dirty="0"/>
              <a:t>3' and 3'</a:t>
            </a:r>
            <a:r>
              <a:rPr lang="en-US" dirty="0"/>
              <a:t>→</a:t>
            </a:r>
            <a:r>
              <a:rPr lang="en-US" b="1" dirty="0"/>
              <a:t>5' exonucleases: </a:t>
            </a:r>
            <a:endParaRPr lang="en-US" b="1" dirty="0" smtClean="0"/>
          </a:p>
          <a:p>
            <a:r>
              <a:rPr lang="en-US" dirty="0" smtClean="0"/>
              <a:t>The </a:t>
            </a:r>
            <a:r>
              <a:rPr lang="en-US" dirty="0"/>
              <a:t>5'→</a:t>
            </a:r>
            <a:r>
              <a:rPr lang="en-US" dirty="0" smtClean="0"/>
              <a:t>3‘ exonuclease </a:t>
            </a:r>
            <a:r>
              <a:rPr lang="en-US" dirty="0"/>
              <a:t>activity of DNA polymerase I differs from the 3'→</a:t>
            </a:r>
            <a:r>
              <a:rPr lang="en-US" dirty="0" smtClean="0"/>
              <a:t>5‘ exonuclease </a:t>
            </a:r>
            <a:r>
              <a:rPr lang="en-US" dirty="0"/>
              <a:t>used by both DNA polymerase I and III in two </a:t>
            </a:r>
            <a:r>
              <a:rPr lang="en-US" dirty="0" smtClean="0"/>
              <a:t>important ways:</a:t>
            </a:r>
          </a:p>
          <a:p>
            <a:pPr marL="914400" lvl="1" indent="-457200">
              <a:buFont typeface="+mj-lt"/>
              <a:buAutoNum type="arabicPeriod"/>
            </a:pPr>
            <a:r>
              <a:rPr lang="en-US" dirty="0" smtClean="0"/>
              <a:t>First</a:t>
            </a:r>
            <a:r>
              <a:rPr lang="en-US" dirty="0"/>
              <a:t>, 5'→3' exonuclease can </a:t>
            </a:r>
            <a:r>
              <a:rPr lang="en-US" b="1" dirty="0"/>
              <a:t>remove one nucleotide </a:t>
            </a:r>
            <a:r>
              <a:rPr lang="en-US" dirty="0" smtClean="0"/>
              <a:t>at a </a:t>
            </a:r>
            <a:r>
              <a:rPr lang="en-US" dirty="0"/>
              <a:t>time from a region of DNA that is </a:t>
            </a:r>
            <a:r>
              <a:rPr lang="en-US" b="1" dirty="0"/>
              <a:t>properly </a:t>
            </a:r>
            <a:r>
              <a:rPr lang="en-US" b="1" dirty="0" smtClean="0"/>
              <a:t>base-paired</a:t>
            </a:r>
            <a:r>
              <a:rPr lang="en-US" dirty="0" smtClean="0"/>
              <a:t>. The nucleotides </a:t>
            </a:r>
            <a:r>
              <a:rPr lang="en-US" dirty="0"/>
              <a:t>it removes can be either ribonucleotides or </a:t>
            </a:r>
            <a:r>
              <a:rPr lang="en-US" dirty="0" err="1"/>
              <a:t>deoxyribonucleotides</a:t>
            </a:r>
            <a:r>
              <a:rPr lang="en-US" dirty="0"/>
              <a:t>.</a:t>
            </a:r>
          </a:p>
          <a:p>
            <a:pPr marL="914400" lvl="1" indent="-457200">
              <a:buFont typeface="+mj-lt"/>
              <a:buAutoNum type="arabicPeriod"/>
            </a:pPr>
            <a:r>
              <a:rPr lang="en-US" dirty="0" smtClean="0"/>
              <a:t>Second</a:t>
            </a:r>
            <a:r>
              <a:rPr lang="en-US" dirty="0"/>
              <a:t>, 5'→3' exonuclease can also </a:t>
            </a:r>
            <a:r>
              <a:rPr lang="en-US" b="1" dirty="0" smtClean="0"/>
              <a:t>remove groups </a:t>
            </a:r>
            <a:r>
              <a:rPr lang="en-US" dirty="0"/>
              <a:t>of</a:t>
            </a:r>
            <a:r>
              <a:rPr lang="en-US" b="1" dirty="0"/>
              <a:t> altered nucleotides </a:t>
            </a:r>
            <a:r>
              <a:rPr lang="en-US" dirty="0"/>
              <a:t>in the 5'→3' direction, </a:t>
            </a:r>
            <a:r>
              <a:rPr lang="en-US" b="1" dirty="0"/>
              <a:t>removing </a:t>
            </a:r>
            <a:r>
              <a:rPr lang="en-US" b="1" dirty="0" smtClean="0"/>
              <a:t>from one </a:t>
            </a:r>
            <a:r>
              <a:rPr lang="en-US" b="1" dirty="0"/>
              <a:t>to ten nucleotides </a:t>
            </a:r>
            <a:r>
              <a:rPr lang="en-US" dirty="0"/>
              <a:t>at a time. This ability is important in </a:t>
            </a:r>
            <a:r>
              <a:rPr lang="en-US" dirty="0" smtClean="0"/>
              <a:t>the repair </a:t>
            </a:r>
            <a:r>
              <a:rPr lang="en-US" dirty="0"/>
              <a:t>of some types of damaged DNA.</a:t>
            </a:r>
          </a:p>
        </p:txBody>
      </p:sp>
    </p:spTree>
    <p:extLst>
      <p:ext uri="{BB962C8B-B14F-4D97-AF65-F5344CB8AC3E}">
        <p14:creationId xmlns:p14="http://schemas.microsoft.com/office/powerpoint/2010/main" val="381460023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350433" y="365125"/>
            <a:ext cx="9491133" cy="5624050"/>
          </a:xfrm>
          <a:prstGeom prst="rect">
            <a:avLst/>
          </a:prstGeom>
        </p:spPr>
      </p:pic>
      <p:sp>
        <p:nvSpPr>
          <p:cNvPr id="5" name="Rectangle 4"/>
          <p:cNvSpPr/>
          <p:nvPr/>
        </p:nvSpPr>
        <p:spPr>
          <a:xfrm>
            <a:off x="1350433" y="6113353"/>
            <a:ext cx="9505246" cy="400110"/>
          </a:xfrm>
          <a:prstGeom prst="rect">
            <a:avLst/>
          </a:prstGeom>
        </p:spPr>
        <p:txBody>
          <a:bodyPr wrap="square">
            <a:spAutoFit/>
          </a:bodyPr>
          <a:lstStyle/>
          <a:p>
            <a:r>
              <a:rPr lang="en-US" sz="2000" dirty="0">
                <a:latin typeface="Helvetica" pitchFamily="2" charset="0"/>
              </a:rPr>
              <a:t>Removal of RNA primer and filling of the resulting “gaps” by </a:t>
            </a:r>
            <a:r>
              <a:rPr lang="en-US" sz="2000" i="1" dirty="0">
                <a:latin typeface="Helvetica-Oblique"/>
              </a:rPr>
              <a:t>DNA polymerase I</a:t>
            </a:r>
            <a:r>
              <a:rPr lang="en-US" sz="2000" dirty="0">
                <a:latin typeface="Helvetica" pitchFamily="2" charset="0"/>
              </a:rPr>
              <a:t>.</a:t>
            </a:r>
            <a:endParaRPr lang="en-US" sz="2000" dirty="0"/>
          </a:p>
        </p:txBody>
      </p:sp>
    </p:spTree>
    <p:extLst>
      <p:ext uri="{BB962C8B-B14F-4D97-AF65-F5344CB8AC3E}">
        <p14:creationId xmlns:p14="http://schemas.microsoft.com/office/powerpoint/2010/main" val="16133974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DNA ligase</a:t>
            </a:r>
            <a:endParaRPr lang="en-US" dirty="0"/>
          </a:p>
        </p:txBody>
      </p:sp>
      <p:sp>
        <p:nvSpPr>
          <p:cNvPr id="3" name="Content Placeholder 2"/>
          <p:cNvSpPr>
            <a:spLocks noGrp="1"/>
          </p:cNvSpPr>
          <p:nvPr>
            <p:ph idx="1"/>
          </p:nvPr>
        </p:nvSpPr>
        <p:spPr>
          <a:xfrm>
            <a:off x="838200" y="1825625"/>
            <a:ext cx="7188200" cy="3931708"/>
          </a:xfrm>
        </p:spPr>
        <p:txBody>
          <a:bodyPr/>
          <a:lstStyle/>
          <a:p>
            <a:r>
              <a:rPr lang="en-US" dirty="0"/>
              <a:t>The final phosphodiester linkage between the 5'-phosphate </a:t>
            </a:r>
            <a:r>
              <a:rPr lang="en-US" dirty="0" smtClean="0"/>
              <a:t>group on </a:t>
            </a:r>
            <a:r>
              <a:rPr lang="en-US" dirty="0"/>
              <a:t>the DNA chain synthesized by DNA polymerase III and the 3</a:t>
            </a:r>
            <a:r>
              <a:rPr lang="en-US" dirty="0" smtClean="0"/>
              <a:t>'- hydroxyl </a:t>
            </a:r>
            <a:r>
              <a:rPr lang="en-US" dirty="0"/>
              <a:t>group on the chain made by DNA polymerase I is </a:t>
            </a:r>
            <a:r>
              <a:rPr lang="en-US" dirty="0" smtClean="0"/>
              <a:t>catalyzed by </a:t>
            </a:r>
            <a:r>
              <a:rPr lang="en-US" dirty="0"/>
              <a:t>DNA ligase </a:t>
            </a:r>
            <a:r>
              <a:rPr lang="en-US" dirty="0" smtClean="0"/>
              <a:t>.</a:t>
            </a:r>
          </a:p>
          <a:p>
            <a:r>
              <a:rPr lang="en-US" dirty="0" smtClean="0"/>
              <a:t>The </a:t>
            </a:r>
            <a:r>
              <a:rPr lang="en-US" dirty="0"/>
              <a:t>joining of these two stretches </a:t>
            </a:r>
            <a:r>
              <a:rPr lang="en-US" dirty="0" smtClean="0"/>
              <a:t>of DNA  requires </a:t>
            </a:r>
            <a:r>
              <a:rPr lang="en-US" dirty="0"/>
              <a:t>energy, which in most organisms is provided by </a:t>
            </a:r>
            <a:r>
              <a:rPr lang="en-US" dirty="0" smtClean="0"/>
              <a:t>the cleavage </a:t>
            </a:r>
            <a:r>
              <a:rPr lang="en-US" dirty="0"/>
              <a:t>of ATP to AMP + </a:t>
            </a:r>
            <a:r>
              <a:rPr lang="en-US" dirty="0" err="1"/>
              <a:t>PPi</a:t>
            </a:r>
            <a:r>
              <a:rPr lang="en-US" dirty="0"/>
              <a:t>.</a:t>
            </a:r>
          </a:p>
        </p:txBody>
      </p:sp>
      <p:pic>
        <p:nvPicPr>
          <p:cNvPr id="4" name="Picture 3"/>
          <p:cNvPicPr>
            <a:picLocks noChangeAspect="1"/>
          </p:cNvPicPr>
          <p:nvPr/>
        </p:nvPicPr>
        <p:blipFill>
          <a:blip r:embed="rId2"/>
          <a:stretch>
            <a:fillRect/>
          </a:stretch>
        </p:blipFill>
        <p:spPr>
          <a:xfrm>
            <a:off x="8010525" y="365125"/>
            <a:ext cx="3343275" cy="4953000"/>
          </a:xfrm>
          <a:prstGeom prst="rect">
            <a:avLst/>
          </a:prstGeom>
        </p:spPr>
      </p:pic>
      <p:sp>
        <p:nvSpPr>
          <p:cNvPr id="5" name="Rectangle 4"/>
          <p:cNvSpPr/>
          <p:nvPr/>
        </p:nvSpPr>
        <p:spPr>
          <a:xfrm>
            <a:off x="7586134" y="5453062"/>
            <a:ext cx="4413956" cy="1323439"/>
          </a:xfrm>
          <a:prstGeom prst="rect">
            <a:avLst/>
          </a:prstGeom>
        </p:spPr>
        <p:txBody>
          <a:bodyPr wrap="square">
            <a:spAutoFit/>
          </a:bodyPr>
          <a:lstStyle/>
          <a:p>
            <a:r>
              <a:rPr lang="en-US" sz="2000" dirty="0">
                <a:latin typeface="Helvetica" pitchFamily="2" charset="0"/>
              </a:rPr>
              <a:t>Formation of a phosphodiester </a:t>
            </a:r>
            <a:r>
              <a:rPr lang="en-US" sz="2000" dirty="0" smtClean="0">
                <a:latin typeface="Helvetica" pitchFamily="2" charset="0"/>
              </a:rPr>
              <a:t>bond by </a:t>
            </a:r>
            <a:r>
              <a:rPr lang="en-US" sz="2000" i="1" dirty="0">
                <a:latin typeface="Helvetica-Oblique"/>
              </a:rPr>
              <a:t>DNA ligase. </a:t>
            </a:r>
            <a:r>
              <a:rPr lang="en-US" sz="2000" dirty="0">
                <a:latin typeface="Helvetica" pitchFamily="2" charset="0"/>
              </a:rPr>
              <a:t>[Note: AMP is </a:t>
            </a:r>
            <a:r>
              <a:rPr lang="en-US" sz="2000" dirty="0" smtClean="0">
                <a:latin typeface="Helvetica" pitchFamily="2" charset="0"/>
              </a:rPr>
              <a:t>linked to </a:t>
            </a:r>
            <a:r>
              <a:rPr lang="en-US" sz="2000" i="1" dirty="0">
                <a:latin typeface="Helvetica-Oblique"/>
              </a:rPr>
              <a:t>ligase </a:t>
            </a:r>
            <a:r>
              <a:rPr lang="en-US" sz="2000" dirty="0">
                <a:latin typeface="Helvetica" pitchFamily="2" charset="0"/>
              </a:rPr>
              <a:t>then the </a:t>
            </a:r>
            <a:r>
              <a:rPr lang="en-US" sz="2000" dirty="0" smtClean="0">
                <a:latin typeface="Helvetica" pitchFamily="2" charset="0"/>
              </a:rPr>
              <a:t> 'phosphate and released</a:t>
            </a:r>
            <a:r>
              <a:rPr lang="en-US" sz="2000" dirty="0">
                <a:latin typeface="Helvetica" pitchFamily="2" charset="0"/>
              </a:rPr>
              <a:t>.]</a:t>
            </a:r>
            <a:endParaRPr lang="en-US" sz="2000" dirty="0"/>
          </a:p>
        </p:txBody>
      </p:sp>
    </p:spTree>
    <p:extLst>
      <p:ext uri="{BB962C8B-B14F-4D97-AF65-F5344CB8AC3E}">
        <p14:creationId xmlns:p14="http://schemas.microsoft.com/office/powerpoint/2010/main" val="404450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Assignment</a:t>
            </a:r>
            <a:r>
              <a:rPr lang="en-US" dirty="0" smtClean="0"/>
              <a:t> </a:t>
            </a:r>
            <a:endParaRPr lang="en-US" dirty="0"/>
          </a:p>
        </p:txBody>
      </p:sp>
      <p:sp>
        <p:nvSpPr>
          <p:cNvPr id="3" name="Content Placeholder 2"/>
          <p:cNvSpPr>
            <a:spLocks noGrp="1"/>
          </p:cNvSpPr>
          <p:nvPr>
            <p:ph idx="1"/>
          </p:nvPr>
        </p:nvSpPr>
        <p:spPr>
          <a:xfrm>
            <a:off x="838200" y="1591733"/>
            <a:ext cx="10515600" cy="4585230"/>
          </a:xfrm>
        </p:spPr>
        <p:txBody>
          <a:bodyPr/>
          <a:lstStyle/>
          <a:p>
            <a:pPr marL="514350" indent="-514350">
              <a:buFont typeface="+mj-lt"/>
              <a:buAutoNum type="arabicPeriod"/>
            </a:pPr>
            <a:r>
              <a:rPr lang="en-US" dirty="0" smtClean="0"/>
              <a:t>what is the difference between proof-reading and exonuclease activity?</a:t>
            </a:r>
            <a:endParaRPr lang="en-US" dirty="0"/>
          </a:p>
          <a:p>
            <a:pPr marL="514350" indent="-514350">
              <a:buFont typeface="+mj-lt"/>
              <a:buAutoNum type="arabicPeriod"/>
            </a:pPr>
            <a:r>
              <a:rPr lang="en-US" dirty="0" smtClean="0"/>
              <a:t>How many chemical bonds in dsDNA?</a:t>
            </a:r>
          </a:p>
          <a:p>
            <a:pPr marL="514350" indent="-514350">
              <a:buFont typeface="+mj-lt"/>
              <a:buAutoNum type="arabicPeriod"/>
            </a:pPr>
            <a:r>
              <a:rPr lang="en-US" dirty="0" smtClean="0"/>
              <a:t>Define the plasmid?</a:t>
            </a:r>
          </a:p>
          <a:p>
            <a:pPr marL="514350" indent="-514350">
              <a:buFont typeface="+mj-lt"/>
              <a:buAutoNum type="arabicPeriod"/>
            </a:pPr>
            <a:r>
              <a:rPr lang="en-US" dirty="0" smtClean="0"/>
              <a:t>What is the </a:t>
            </a:r>
            <a:r>
              <a:rPr lang="en-US" dirty="0" err="1" smtClean="0"/>
              <a:t>primosomes</a:t>
            </a:r>
            <a:r>
              <a:rPr lang="en-US" dirty="0" smtClean="0"/>
              <a:t>?</a:t>
            </a:r>
          </a:p>
          <a:p>
            <a:pPr marL="514350" indent="-514350">
              <a:buFont typeface="+mj-lt"/>
              <a:buAutoNum type="arabicPeriod"/>
            </a:pPr>
            <a:r>
              <a:rPr lang="en-US" dirty="0" smtClean="0"/>
              <a:t>Name the strands that synthesized dis-</a:t>
            </a:r>
            <a:r>
              <a:rPr lang="en-US" dirty="0" err="1" smtClean="0"/>
              <a:t>continously</a:t>
            </a:r>
            <a:r>
              <a:rPr lang="en-US" dirty="0" smtClean="0"/>
              <a:t> ?</a:t>
            </a:r>
          </a:p>
          <a:p>
            <a:pPr marL="514350" indent="-514350">
              <a:buFont typeface="+mj-lt"/>
              <a:buAutoNum type="arabicPeriod"/>
            </a:pPr>
            <a:r>
              <a:rPr lang="en-US" dirty="0" smtClean="0"/>
              <a:t>Why DNA polymerase do not remove the primer?</a:t>
            </a:r>
          </a:p>
          <a:p>
            <a:pPr marL="514350" indent="-514350">
              <a:buFont typeface="+mj-lt"/>
              <a:buAutoNum type="arabicPeriod"/>
            </a:pPr>
            <a:r>
              <a:rPr lang="en-US" dirty="0" smtClean="0"/>
              <a:t>Make a brief report from about 200 words as minimum in DNA gyrase.</a:t>
            </a:r>
          </a:p>
        </p:txBody>
      </p:sp>
    </p:spTree>
    <p:extLst>
      <p:ext uri="{BB962C8B-B14F-4D97-AF65-F5344CB8AC3E}">
        <p14:creationId xmlns:p14="http://schemas.microsoft.com/office/powerpoint/2010/main" val="4248011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STRUCTURE OF DNA</a:t>
            </a:r>
            <a:endParaRPr lang="en-US" dirty="0"/>
          </a:p>
        </p:txBody>
      </p:sp>
      <p:pic>
        <p:nvPicPr>
          <p:cNvPr id="4" name="Content Placeholder 3"/>
          <p:cNvPicPr>
            <a:picLocks noGrp="1" noChangeAspect="1"/>
          </p:cNvPicPr>
          <p:nvPr>
            <p:ph idx="1"/>
          </p:nvPr>
        </p:nvPicPr>
        <p:blipFill>
          <a:blip r:embed="rId2"/>
          <a:stretch>
            <a:fillRect/>
          </a:stretch>
        </p:blipFill>
        <p:spPr>
          <a:xfrm>
            <a:off x="5009444" y="1532642"/>
            <a:ext cx="6344356" cy="4801313"/>
          </a:xfrm>
          <a:prstGeom prst="rect">
            <a:avLst/>
          </a:prstGeom>
        </p:spPr>
      </p:pic>
      <p:sp>
        <p:nvSpPr>
          <p:cNvPr id="5" name="Rectangle 4"/>
          <p:cNvSpPr/>
          <p:nvPr/>
        </p:nvSpPr>
        <p:spPr>
          <a:xfrm>
            <a:off x="598311" y="1532642"/>
            <a:ext cx="4301067" cy="4801314"/>
          </a:xfrm>
          <a:prstGeom prst="rect">
            <a:avLst/>
          </a:prstGeom>
        </p:spPr>
        <p:txBody>
          <a:bodyPr wrap="square">
            <a:spAutoFit/>
          </a:bodyPr>
          <a:lstStyle/>
          <a:p>
            <a:r>
              <a:rPr lang="en-US" b="1" i="0" u="none" strike="noStrike" baseline="0" dirty="0" smtClean="0">
                <a:latin typeface="Helvetica" pitchFamily="2" charset="0"/>
              </a:rPr>
              <a:t>A</a:t>
            </a:r>
            <a:r>
              <a:rPr lang="en-US" b="0" i="0" u="none" strike="noStrike" baseline="0" dirty="0" smtClean="0">
                <a:latin typeface="Helvetica" pitchFamily="2" charset="0"/>
              </a:rPr>
              <a:t>. DNA chain with the nucleotide sequence shown written in the 5'</a:t>
            </a:r>
            <a:r>
              <a:rPr lang="en-US" b="0" i="0" u="none" strike="noStrike" baseline="0" dirty="0" smtClean="0">
                <a:latin typeface="Symbol" panose="05050102010706020507" pitchFamily="18" charset="2"/>
              </a:rPr>
              <a:t>→ </a:t>
            </a:r>
            <a:r>
              <a:rPr lang="en-US" b="0" i="0" u="none" strike="noStrike" baseline="0" dirty="0" smtClean="0">
                <a:latin typeface="Helvetica" pitchFamily="2" charset="0"/>
              </a:rPr>
              <a:t>3' direction. A 3' </a:t>
            </a:r>
            <a:r>
              <a:rPr lang="en-US" b="0" i="0" u="none" strike="noStrike" baseline="0" dirty="0" smtClean="0">
                <a:latin typeface="Symbol" panose="05050102010706020507" pitchFamily="18" charset="2"/>
              </a:rPr>
              <a:t>→</a:t>
            </a:r>
            <a:r>
              <a:rPr lang="en-US" b="0" i="0" u="none" strike="noStrike" baseline="0" dirty="0" smtClean="0">
                <a:latin typeface="Helvetica" pitchFamily="2" charset="0"/>
              </a:rPr>
              <a:t>5'-phosphodiester</a:t>
            </a:r>
          </a:p>
          <a:p>
            <a:r>
              <a:rPr lang="en-US" b="0" i="0" u="none" strike="noStrike" baseline="0" dirty="0" smtClean="0">
                <a:latin typeface="Helvetica" pitchFamily="2" charset="0"/>
              </a:rPr>
              <a:t>bond is shown highlighted in the blue box, and the deoxyribose-phosphate backbone is shaded in yellow.</a:t>
            </a:r>
          </a:p>
          <a:p>
            <a:endParaRPr lang="en-US" b="0" i="0" u="none" strike="noStrike" baseline="0" dirty="0" smtClean="0">
              <a:latin typeface="Helvetica" pitchFamily="2" charset="0"/>
            </a:endParaRPr>
          </a:p>
          <a:p>
            <a:r>
              <a:rPr lang="en-US" b="1" i="0" u="none" strike="noStrike" baseline="0" dirty="0" smtClean="0">
                <a:latin typeface="Helvetica" pitchFamily="2" charset="0"/>
              </a:rPr>
              <a:t>B</a:t>
            </a:r>
            <a:r>
              <a:rPr lang="en-US" b="0" i="0" u="none" strike="noStrike" baseline="0" dirty="0" smtClean="0">
                <a:latin typeface="Helvetica" pitchFamily="2" charset="0"/>
              </a:rPr>
              <a:t>. The DNA chain written in a more stylized form, emphasizing the ribose–phosphate backbone.</a:t>
            </a:r>
          </a:p>
          <a:p>
            <a:endParaRPr lang="en-US" b="0" i="0" u="none" strike="noStrike" baseline="0" dirty="0" smtClean="0">
              <a:latin typeface="Helvetica" pitchFamily="2" charset="0"/>
            </a:endParaRPr>
          </a:p>
          <a:p>
            <a:r>
              <a:rPr lang="en-US" b="1" i="0" u="none" strike="noStrike" baseline="0" dirty="0" smtClean="0">
                <a:latin typeface="Helvetica" pitchFamily="2" charset="0"/>
              </a:rPr>
              <a:t>C</a:t>
            </a:r>
            <a:r>
              <a:rPr lang="en-US" b="0" i="0" u="none" strike="noStrike" baseline="0" dirty="0" smtClean="0">
                <a:latin typeface="Helvetica" pitchFamily="2" charset="0"/>
              </a:rPr>
              <a:t>. A simpler representation of the nucleotide sequence. D. The simplest (and most common) representation,</a:t>
            </a:r>
          </a:p>
          <a:p>
            <a:r>
              <a:rPr lang="en-US" b="0" i="0" u="none" strike="noStrike" baseline="0" dirty="0" smtClean="0">
                <a:latin typeface="Helvetica" pitchFamily="2" charset="0"/>
              </a:rPr>
              <a:t>with the abbreviations for the bases written in the conventional 5'</a:t>
            </a:r>
            <a:r>
              <a:rPr lang="en-US" b="0" i="0" u="none" strike="noStrike" baseline="0" dirty="0" smtClean="0">
                <a:latin typeface="Symbol" panose="05050102010706020507" pitchFamily="18" charset="2"/>
              </a:rPr>
              <a:t>→</a:t>
            </a:r>
            <a:r>
              <a:rPr lang="en-US" b="0" i="0" u="none" strike="noStrike" baseline="0" dirty="0" smtClean="0">
                <a:latin typeface="Helvetica" pitchFamily="2" charset="0"/>
              </a:rPr>
              <a:t>3' direction.</a:t>
            </a:r>
            <a:endParaRPr lang="en-US" dirty="0"/>
          </a:p>
        </p:txBody>
      </p:sp>
    </p:spTree>
    <p:extLst>
      <p:ext uri="{BB962C8B-B14F-4D97-AF65-F5344CB8AC3E}">
        <p14:creationId xmlns:p14="http://schemas.microsoft.com/office/powerpoint/2010/main" val="36674466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dirty="0" smtClean="0"/>
              <a:t>DNA:</a:t>
            </a:r>
            <a:r>
              <a:rPr lang="en-US" dirty="0" smtClean="0"/>
              <a:t> </a:t>
            </a:r>
            <a:r>
              <a:rPr lang="en-US" dirty="0"/>
              <a:t>is a polymer of </a:t>
            </a:r>
            <a:r>
              <a:rPr lang="en-US" dirty="0" err="1"/>
              <a:t>deoxyribonucleoside</a:t>
            </a:r>
            <a:r>
              <a:rPr lang="en-US" dirty="0"/>
              <a:t> monophosphates </a:t>
            </a:r>
            <a:r>
              <a:rPr lang="en-US" dirty="0" smtClean="0"/>
              <a:t>covalently linked </a:t>
            </a:r>
            <a:r>
              <a:rPr lang="en-US" dirty="0"/>
              <a:t>by </a:t>
            </a:r>
            <a:r>
              <a:rPr lang="en-US" b="1" dirty="0"/>
              <a:t>3'→5'–phosphodiester bonds</a:t>
            </a:r>
            <a:r>
              <a:rPr lang="en-US" dirty="0" smtClean="0"/>
              <a:t>.</a:t>
            </a:r>
          </a:p>
          <a:p>
            <a:r>
              <a:rPr lang="en-US" dirty="0"/>
              <a:t>With the exception of a </a:t>
            </a:r>
            <a:r>
              <a:rPr lang="en-US" dirty="0" smtClean="0"/>
              <a:t>few viruses </a:t>
            </a:r>
            <a:r>
              <a:rPr lang="en-US" dirty="0"/>
              <a:t>that contain single-stranded (</a:t>
            </a:r>
            <a:r>
              <a:rPr lang="en-US" b="1" dirty="0" err="1"/>
              <a:t>ss</a:t>
            </a:r>
            <a:r>
              <a:rPr lang="en-US" dirty="0"/>
              <a:t>) DNA, DNA exists as a </a:t>
            </a:r>
            <a:r>
              <a:rPr lang="en-US" dirty="0" err="1" smtClean="0"/>
              <a:t>doublestranded</a:t>
            </a:r>
            <a:r>
              <a:rPr lang="en-US" dirty="0" smtClean="0"/>
              <a:t> (</a:t>
            </a:r>
            <a:r>
              <a:rPr lang="en-US" b="1" dirty="0" smtClean="0"/>
              <a:t>ds</a:t>
            </a:r>
            <a:r>
              <a:rPr lang="en-US" dirty="0"/>
              <a:t>) molecule, in which the two strands wind around </a:t>
            </a:r>
            <a:r>
              <a:rPr lang="en-US" dirty="0" smtClean="0"/>
              <a:t>each other</a:t>
            </a:r>
            <a:r>
              <a:rPr lang="en-US" dirty="0"/>
              <a:t>, forming a double helix. </a:t>
            </a:r>
            <a:endParaRPr lang="en-US" dirty="0" smtClean="0"/>
          </a:p>
          <a:p>
            <a:r>
              <a:rPr lang="en-US" dirty="0" smtClean="0"/>
              <a:t>In </a:t>
            </a:r>
            <a:r>
              <a:rPr lang="en-US" b="1" dirty="0"/>
              <a:t>eukaryotic</a:t>
            </a:r>
            <a:r>
              <a:rPr lang="en-US" dirty="0"/>
              <a:t> cells, DNA is found </a:t>
            </a:r>
            <a:r>
              <a:rPr lang="en-US" dirty="0" smtClean="0"/>
              <a:t>associated with </a:t>
            </a:r>
            <a:r>
              <a:rPr lang="en-US" dirty="0"/>
              <a:t>various types of proteins (known collectively as </a:t>
            </a:r>
            <a:r>
              <a:rPr lang="en-US" b="1" dirty="0" smtClean="0"/>
              <a:t>nucleoprotein</a:t>
            </a:r>
            <a:r>
              <a:rPr lang="en-US" dirty="0" smtClean="0"/>
              <a:t>) present </a:t>
            </a:r>
            <a:r>
              <a:rPr lang="en-US" dirty="0"/>
              <a:t>in the </a:t>
            </a:r>
            <a:r>
              <a:rPr lang="en-US" b="1" dirty="0"/>
              <a:t>nucleus</a:t>
            </a:r>
            <a:r>
              <a:rPr lang="en-US" dirty="0"/>
              <a:t>, whereas in </a:t>
            </a:r>
            <a:r>
              <a:rPr lang="en-US" b="1" dirty="0"/>
              <a:t>prokaryotes</a:t>
            </a:r>
            <a:r>
              <a:rPr lang="en-US" dirty="0"/>
              <a:t>, the protein–DNA </a:t>
            </a:r>
            <a:r>
              <a:rPr lang="en-US" dirty="0" smtClean="0"/>
              <a:t>complex is </a:t>
            </a:r>
            <a:r>
              <a:rPr lang="en-US" dirty="0"/>
              <a:t>present in a </a:t>
            </a:r>
            <a:r>
              <a:rPr lang="en-US" dirty="0" smtClean="0"/>
              <a:t>non-membrane-bound </a:t>
            </a:r>
            <a:r>
              <a:rPr lang="en-US" dirty="0"/>
              <a:t>region known as the </a:t>
            </a:r>
            <a:r>
              <a:rPr lang="en-US" b="1" dirty="0"/>
              <a:t>nucleoid</a:t>
            </a:r>
            <a:r>
              <a:rPr lang="en-US" dirty="0"/>
              <a:t>.</a:t>
            </a:r>
          </a:p>
        </p:txBody>
      </p:sp>
    </p:spTree>
    <p:extLst>
      <p:ext uri="{BB962C8B-B14F-4D97-AF65-F5344CB8AC3E}">
        <p14:creationId xmlns:p14="http://schemas.microsoft.com/office/powerpoint/2010/main" val="17920187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3'→5'-Phosphodiester bonds</a:t>
            </a:r>
          </a:p>
        </p:txBody>
      </p:sp>
      <p:sp>
        <p:nvSpPr>
          <p:cNvPr id="3" name="Content Placeholder 2"/>
          <p:cNvSpPr>
            <a:spLocks noGrp="1"/>
          </p:cNvSpPr>
          <p:nvPr>
            <p:ph idx="1"/>
          </p:nvPr>
        </p:nvSpPr>
        <p:spPr>
          <a:xfrm>
            <a:off x="838200" y="1690688"/>
            <a:ext cx="10515600" cy="4789134"/>
          </a:xfrm>
        </p:spPr>
        <p:txBody>
          <a:bodyPr>
            <a:normAutofit/>
          </a:bodyPr>
          <a:lstStyle/>
          <a:p>
            <a:r>
              <a:rPr lang="en-US" dirty="0"/>
              <a:t>Phosphodiester bonds join the </a:t>
            </a:r>
            <a:r>
              <a:rPr lang="en-US" b="1" dirty="0"/>
              <a:t>3'-</a:t>
            </a:r>
            <a:r>
              <a:rPr lang="en-US" dirty="0"/>
              <a:t>hydroxyl group of the deoxy </a:t>
            </a:r>
            <a:r>
              <a:rPr lang="en-US" dirty="0" smtClean="0"/>
              <a:t>pentose of </a:t>
            </a:r>
            <a:r>
              <a:rPr lang="en-US" dirty="0"/>
              <a:t>one nucleotide to the </a:t>
            </a:r>
            <a:r>
              <a:rPr lang="en-US" b="1" dirty="0"/>
              <a:t>5'</a:t>
            </a:r>
            <a:r>
              <a:rPr lang="en-US" dirty="0"/>
              <a:t>-hydroxyl group of the deoxy pentose of </a:t>
            </a:r>
            <a:r>
              <a:rPr lang="en-US" dirty="0" smtClean="0"/>
              <a:t>an adjacent </a:t>
            </a:r>
            <a:r>
              <a:rPr lang="en-US" dirty="0"/>
              <a:t>nucleotide through a phosphate </a:t>
            </a:r>
            <a:r>
              <a:rPr lang="en-US" dirty="0" smtClean="0"/>
              <a:t>group.</a:t>
            </a:r>
          </a:p>
          <a:p>
            <a:r>
              <a:rPr lang="en-US" b="1" dirty="0"/>
              <a:t>3'-</a:t>
            </a:r>
            <a:r>
              <a:rPr lang="en-US" b="1" dirty="0" smtClean="0"/>
              <a:t>end: </a:t>
            </a:r>
            <a:r>
              <a:rPr lang="en-US" dirty="0"/>
              <a:t>(the end with the </a:t>
            </a:r>
            <a:r>
              <a:rPr lang="en-US" dirty="0" smtClean="0"/>
              <a:t>free </a:t>
            </a:r>
            <a:r>
              <a:rPr lang="en-US" b="1" dirty="0" smtClean="0"/>
              <a:t>hydroxyl</a:t>
            </a:r>
            <a:r>
              <a:rPr lang="en-US" dirty="0"/>
              <a:t>) that are not attached to other nucleotides</a:t>
            </a:r>
            <a:r>
              <a:rPr lang="en-US" dirty="0" smtClean="0"/>
              <a:t>.</a:t>
            </a:r>
          </a:p>
          <a:p>
            <a:r>
              <a:rPr lang="en-US" b="1" dirty="0" smtClean="0"/>
              <a:t>5'-end: </a:t>
            </a:r>
            <a:r>
              <a:rPr lang="en-US" dirty="0" smtClean="0"/>
              <a:t>(the end with the free </a:t>
            </a:r>
            <a:r>
              <a:rPr lang="en-US" b="1" dirty="0" smtClean="0"/>
              <a:t>phosphate</a:t>
            </a:r>
            <a:r>
              <a:rPr lang="en-US" dirty="0" smtClean="0"/>
              <a:t>) that are not attached to other nucleotides.</a:t>
            </a:r>
          </a:p>
          <a:p>
            <a:r>
              <a:rPr lang="en-US" dirty="0"/>
              <a:t>The </a:t>
            </a:r>
            <a:r>
              <a:rPr lang="en-US" dirty="0" smtClean="0"/>
              <a:t>bases located </a:t>
            </a:r>
            <a:r>
              <a:rPr lang="en-US" dirty="0"/>
              <a:t>along the resulting deoxy ribose–phosphate backbone are, </a:t>
            </a:r>
            <a:r>
              <a:rPr lang="en-US" dirty="0" smtClean="0"/>
              <a:t>by convention</a:t>
            </a:r>
            <a:r>
              <a:rPr lang="en-US" dirty="0"/>
              <a:t>, always written in sequence from the </a:t>
            </a:r>
            <a:r>
              <a:rPr lang="en-US" b="1" dirty="0"/>
              <a:t>5'-</a:t>
            </a:r>
            <a:r>
              <a:rPr lang="en-US" dirty="0"/>
              <a:t>end of the </a:t>
            </a:r>
            <a:r>
              <a:rPr lang="en-US" dirty="0" smtClean="0"/>
              <a:t>chain to </a:t>
            </a:r>
            <a:r>
              <a:rPr lang="en-US" dirty="0"/>
              <a:t>the </a:t>
            </a:r>
            <a:r>
              <a:rPr lang="en-US" b="1" dirty="0"/>
              <a:t>3'-</a:t>
            </a:r>
            <a:r>
              <a:rPr lang="en-US" dirty="0"/>
              <a:t>end. For example, the sequence of bases in the DNA </a:t>
            </a:r>
            <a:r>
              <a:rPr lang="en-US" dirty="0" smtClean="0"/>
              <a:t>shown.</a:t>
            </a:r>
            <a:endParaRPr lang="en-US" dirty="0"/>
          </a:p>
        </p:txBody>
      </p:sp>
    </p:spTree>
    <p:extLst>
      <p:ext uri="{BB962C8B-B14F-4D97-AF65-F5344CB8AC3E}">
        <p14:creationId xmlns:p14="http://schemas.microsoft.com/office/powerpoint/2010/main" val="1729941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Double helix</a:t>
            </a:r>
            <a:endParaRPr lang="en-US" dirty="0"/>
          </a:p>
        </p:txBody>
      </p:sp>
      <p:sp>
        <p:nvSpPr>
          <p:cNvPr id="3" name="Content Placeholder 2"/>
          <p:cNvSpPr>
            <a:spLocks noGrp="1"/>
          </p:cNvSpPr>
          <p:nvPr>
            <p:ph idx="1"/>
          </p:nvPr>
        </p:nvSpPr>
        <p:spPr>
          <a:xfrm>
            <a:off x="838200" y="1557867"/>
            <a:ext cx="6804378" cy="4210051"/>
          </a:xfrm>
        </p:spPr>
        <p:txBody>
          <a:bodyPr>
            <a:normAutofit/>
          </a:bodyPr>
          <a:lstStyle/>
          <a:p>
            <a:r>
              <a:rPr lang="en-US" dirty="0"/>
              <a:t>the two chains </a:t>
            </a:r>
            <a:r>
              <a:rPr lang="en-US" dirty="0" smtClean="0"/>
              <a:t>of DNA are </a:t>
            </a:r>
            <a:r>
              <a:rPr lang="en-US" dirty="0"/>
              <a:t>coiled around a common </a:t>
            </a:r>
            <a:r>
              <a:rPr lang="en-US" dirty="0" smtClean="0"/>
              <a:t>axis called </a:t>
            </a:r>
            <a:r>
              <a:rPr lang="en-US" dirty="0"/>
              <a:t>the </a:t>
            </a:r>
            <a:r>
              <a:rPr lang="en-US" b="1" dirty="0"/>
              <a:t>axis of symmetry</a:t>
            </a:r>
            <a:r>
              <a:rPr lang="en-US" dirty="0" smtClean="0"/>
              <a:t>.</a:t>
            </a:r>
          </a:p>
          <a:p>
            <a:r>
              <a:rPr lang="en-US" dirty="0"/>
              <a:t>In the DNA helix, the </a:t>
            </a:r>
            <a:r>
              <a:rPr lang="en-US" dirty="0" smtClean="0"/>
              <a:t>hydrophilic deoxyribose–phosphate </a:t>
            </a:r>
            <a:r>
              <a:rPr lang="en-US" dirty="0"/>
              <a:t>backbone of each chain is on the outside </a:t>
            </a:r>
            <a:r>
              <a:rPr lang="en-US" dirty="0" smtClean="0"/>
              <a:t>of the </a:t>
            </a:r>
            <a:r>
              <a:rPr lang="en-US" dirty="0"/>
              <a:t>molecule, whereas the hydrophobic bases are stacked inside.</a:t>
            </a:r>
          </a:p>
          <a:p>
            <a:r>
              <a:rPr lang="en-US" dirty="0"/>
              <a:t>The overall structure resembles a twisted </a:t>
            </a:r>
            <a:r>
              <a:rPr lang="en-US" dirty="0" smtClean="0"/>
              <a:t>ladder.</a:t>
            </a:r>
            <a:endParaRPr lang="en-US" dirty="0"/>
          </a:p>
        </p:txBody>
      </p:sp>
      <p:pic>
        <p:nvPicPr>
          <p:cNvPr id="4" name="Picture 3"/>
          <p:cNvPicPr>
            <a:picLocks noChangeAspect="1"/>
          </p:cNvPicPr>
          <p:nvPr/>
        </p:nvPicPr>
        <p:blipFill>
          <a:blip r:embed="rId2"/>
          <a:stretch>
            <a:fillRect/>
          </a:stretch>
        </p:blipFill>
        <p:spPr>
          <a:xfrm>
            <a:off x="7924800" y="643467"/>
            <a:ext cx="3335161" cy="5621336"/>
          </a:xfrm>
          <a:prstGeom prst="rect">
            <a:avLst/>
          </a:prstGeom>
        </p:spPr>
      </p:pic>
    </p:spTree>
    <p:extLst>
      <p:ext uri="{BB962C8B-B14F-4D97-AF65-F5344CB8AC3E}">
        <p14:creationId xmlns:p14="http://schemas.microsoft.com/office/powerpoint/2010/main" val="1062157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631</TotalTime>
  <Words>4263</Words>
  <Application>Microsoft Office PowerPoint</Application>
  <PresentationFormat>Widescreen</PresentationFormat>
  <Paragraphs>208</Paragraphs>
  <Slides>54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Arial</vt:lpstr>
      <vt:lpstr>Calibri</vt:lpstr>
      <vt:lpstr>Calibri Light</vt:lpstr>
      <vt:lpstr>Helvetica</vt:lpstr>
      <vt:lpstr>Helvetica-Bold</vt:lpstr>
      <vt:lpstr>Helvetica-Oblique</vt:lpstr>
      <vt:lpstr>Symbol</vt:lpstr>
      <vt:lpstr>Office Theme</vt:lpstr>
      <vt:lpstr>DNA Structure, Replication,  and Repair in prokaryote</vt:lpstr>
      <vt:lpstr>dedication</vt:lpstr>
      <vt:lpstr>OVERVIEW</vt:lpstr>
      <vt:lpstr>PowerPoint Presentation</vt:lpstr>
      <vt:lpstr>central dogma of molecular biology</vt:lpstr>
      <vt:lpstr>STRUCTURE OF DNA</vt:lpstr>
      <vt:lpstr>PowerPoint Presentation</vt:lpstr>
      <vt:lpstr>3'→5'-Phosphodiester bonds</vt:lpstr>
      <vt:lpstr>Double helix</vt:lpstr>
      <vt:lpstr>PowerPoint Presentation</vt:lpstr>
      <vt:lpstr>PowerPoint Presentation</vt:lpstr>
      <vt:lpstr>PowerPoint Presentation</vt:lpstr>
      <vt:lpstr>PowerPoint Presentation</vt:lpstr>
      <vt:lpstr>Structural forms of the double helix:</vt:lpstr>
      <vt:lpstr>PowerPoint Presentation</vt:lpstr>
      <vt:lpstr>PowerPoint Presentation</vt:lpstr>
      <vt:lpstr>Linear and circular DNA molecules</vt:lpstr>
      <vt:lpstr>PowerPoint Presentation</vt:lpstr>
      <vt:lpstr>STEPS IN PROKARYOTIC DNA SYNTHESIS</vt:lpstr>
      <vt:lpstr>PowerPoint Presentation</vt:lpstr>
      <vt:lpstr>PowerPoint Presentation</vt:lpstr>
      <vt:lpstr>A. Separation of the two complementary DNA strands</vt:lpstr>
      <vt:lpstr>PowerPoint Presentation</vt:lpstr>
      <vt:lpstr>B. Formation of the replication fork</vt:lpstr>
      <vt:lpstr>PowerPoint Presentation</vt:lpstr>
      <vt:lpstr>1. Proteins required for DNA strand separation:</vt:lpstr>
      <vt:lpstr>PowerPoint Presentation</vt:lpstr>
      <vt:lpstr>PowerPoint Presentation</vt:lpstr>
      <vt:lpstr>2. Solving the problem of supercoils:</vt:lpstr>
      <vt:lpstr>Type I DNA topoisomerases: </vt:lpstr>
      <vt:lpstr>PowerPoint Presentation</vt:lpstr>
      <vt:lpstr>Type II DNA topoisomerases:</vt:lpstr>
      <vt:lpstr>PowerPoint Presentation</vt:lpstr>
      <vt:lpstr>PowerPoint Presentation</vt:lpstr>
      <vt:lpstr>Direction of DNA replication</vt:lpstr>
      <vt:lpstr>PowerPoint Presentation</vt:lpstr>
      <vt:lpstr>PowerPoint Presentation</vt:lpstr>
      <vt:lpstr>RNA primer</vt:lpstr>
      <vt:lpstr>PowerPoint Presentation</vt:lpstr>
      <vt:lpstr>PowerPoint Presentation</vt:lpstr>
      <vt:lpstr>Chain elongation</vt:lpstr>
      <vt:lpstr>PowerPoint Presentation</vt:lpstr>
      <vt:lpstr>PowerPoint Presentation</vt:lpstr>
      <vt:lpstr>PowerPoint Presentation</vt:lpstr>
      <vt:lpstr>PowerPoint Presentation</vt:lpstr>
      <vt:lpstr>PowerPoint Presentation</vt:lpstr>
      <vt:lpstr>PowerPoint Presentation</vt:lpstr>
      <vt:lpstr>Excision of RNA primers and their replacement by DNA</vt:lpstr>
      <vt:lpstr>PowerPoint Presentation</vt:lpstr>
      <vt:lpstr>PowerPoint Presentation</vt:lpstr>
      <vt:lpstr>PowerPoint Presentation</vt:lpstr>
      <vt:lpstr>PowerPoint Presentation</vt:lpstr>
      <vt:lpstr>DNA ligase</vt:lpstr>
      <vt:lpstr>Assignment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DNA Structure, Replication, and Repair</dc:title>
  <dc:creator>USER</dc:creator>
  <cp:lastModifiedBy>USER</cp:lastModifiedBy>
  <cp:revision>77</cp:revision>
  <dcterms:created xsi:type="dcterms:W3CDTF">2020-02-10T14:35:05Z</dcterms:created>
  <dcterms:modified xsi:type="dcterms:W3CDTF">2020-04-19T11:51:13Z</dcterms:modified>
</cp:coreProperties>
</file>