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1"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80"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204212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99323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1902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386157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2861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259257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209489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191634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44791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4828F-E064-4357-A448-193100069A35}"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9497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14828F-E064-4357-A448-193100069A35}"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2754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14828F-E064-4357-A448-193100069A35}"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3080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14828F-E064-4357-A448-193100069A35}"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245352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4828F-E064-4357-A448-193100069A35}"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261619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4828F-E064-4357-A448-193100069A35}"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137378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4828F-E064-4357-A448-193100069A35}"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AA76D-DA91-4FE7-A1F6-04CC1976B2A1}" type="slidenum">
              <a:rPr lang="en-US" smtClean="0"/>
              <a:t>‹#›</a:t>
            </a:fld>
            <a:endParaRPr lang="en-US"/>
          </a:p>
        </p:txBody>
      </p:sp>
    </p:spTree>
    <p:extLst>
      <p:ext uri="{BB962C8B-B14F-4D97-AF65-F5344CB8AC3E}">
        <p14:creationId xmlns:p14="http://schemas.microsoft.com/office/powerpoint/2010/main" val="206251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14828F-E064-4357-A448-193100069A35}" type="datetimeFigureOut">
              <a:rPr lang="en-US" smtClean="0"/>
              <a:t>4/19/2020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AAA76D-DA91-4FE7-A1F6-04CC1976B2A1}" type="slidenum">
              <a:rPr lang="en-US" smtClean="0"/>
              <a:t>‹#›</a:t>
            </a:fld>
            <a:endParaRPr lang="en-US"/>
          </a:p>
        </p:txBody>
      </p:sp>
    </p:spTree>
    <p:extLst>
      <p:ext uri="{BB962C8B-B14F-4D97-AF65-F5344CB8AC3E}">
        <p14:creationId xmlns:p14="http://schemas.microsoft.com/office/powerpoint/2010/main" val="4440850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geneticeducation.co.in/a-comprehensive-handbook-of-long-range-pc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geneticeducation.co.in/what-is-nested-pcr/#Share_this" TargetMode="External"/><Relationship Id="rId3" Type="http://schemas.openxmlformats.org/officeDocument/2006/relationships/hyperlink" Target="https://geneticeducation.co.in/what-is-nested-pcr/#Protocol_for_the_nested_PCR" TargetMode="External"/><Relationship Id="rId7" Type="http://schemas.openxmlformats.org/officeDocument/2006/relationships/hyperlink" Target="https://geneticeducation.co.in/what-is-nested-pcr/#Conclusion" TargetMode="External"/><Relationship Id="rId2" Type="http://schemas.openxmlformats.org/officeDocument/2006/relationships/hyperlink" Target="https://geneticeducation.co.in/what-is-nested-pcr/#What_is_nested_PCR" TargetMode="External"/><Relationship Id="rId1" Type="http://schemas.openxmlformats.org/officeDocument/2006/relationships/slideLayout" Target="../slideLayouts/slideLayout2.xml"/><Relationship Id="rId6" Type="http://schemas.openxmlformats.org/officeDocument/2006/relationships/hyperlink" Target="https://geneticeducation.co.in/what-is-nested-pcr/#Role_of_nested_PCR_in_microbial_identification" TargetMode="External"/><Relationship Id="rId5" Type="http://schemas.openxmlformats.org/officeDocument/2006/relationships/hyperlink" Target="https://geneticeducation.co.in/what-is-nested-pcr/#Disadvantages_of_nested_PCR" TargetMode="External"/><Relationship Id="rId4" Type="http://schemas.openxmlformats.org/officeDocument/2006/relationships/hyperlink" Target="https://geneticeducation.co.in/what-is-nested-pcr/#Advantages_of_the_nested_PC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geneticeducation.co.in/microbial-genetics-a-rapid-advancement-in-microbiolo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eneticeducation.co.in/primer-dimer-zones-dna-amplification-by-pairing-with-foe/" TargetMode="External"/><Relationship Id="rId2" Type="http://schemas.openxmlformats.org/officeDocument/2006/relationships/hyperlink" Target="https://geneticeducation.co.in/function-of-taq-dna-polymerase-in-pc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eneticeducation.co.in/dna-story-the-structure-and-function-of-d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nested PCR</a:t>
            </a:r>
            <a:endParaRPr lang="en-US" dirty="0"/>
          </a:p>
        </p:txBody>
      </p:sp>
      <p:sp>
        <p:nvSpPr>
          <p:cNvPr id="3" name="Subtitle 2"/>
          <p:cNvSpPr>
            <a:spLocks noGrp="1"/>
          </p:cNvSpPr>
          <p:nvPr>
            <p:ph type="subTitle" idx="1"/>
          </p:nvPr>
        </p:nvSpPr>
        <p:spPr/>
        <p:txBody>
          <a:bodyPr>
            <a:normAutofit fontScale="92500" lnSpcReduction="10000"/>
          </a:bodyPr>
          <a:lstStyle/>
          <a:p>
            <a:pPr algn="l"/>
            <a:r>
              <a:rPr lang="en-US" dirty="0" smtClean="0"/>
              <a:t>Ali I.A. </a:t>
            </a:r>
            <a:r>
              <a:rPr lang="en-US" dirty="0" err="1" smtClean="0"/>
              <a:t>Gharip</a:t>
            </a:r>
            <a:r>
              <a:rPr lang="en-US" dirty="0" smtClean="0"/>
              <a:t>, </a:t>
            </a:r>
            <a:r>
              <a:rPr lang="en-US" dirty="0" err="1" smtClean="0"/>
              <a:t>B.Sc</a:t>
            </a:r>
            <a:r>
              <a:rPr lang="en-US" dirty="0" smtClean="0"/>
              <a:t> </a:t>
            </a:r>
          </a:p>
          <a:p>
            <a:pPr algn="l"/>
            <a:r>
              <a:rPr lang="en-US" dirty="0" smtClean="0"/>
              <a:t>Biotech T.A</a:t>
            </a:r>
          </a:p>
          <a:p>
            <a:pPr algn="l"/>
            <a:r>
              <a:rPr lang="en-US" dirty="0" smtClean="0"/>
              <a:t>Omdurman Islamic University</a:t>
            </a:r>
            <a:endParaRPr lang="hi-IN" dirty="0" smtClean="0"/>
          </a:p>
        </p:txBody>
      </p:sp>
    </p:spTree>
    <p:extLst>
      <p:ext uri="{BB962C8B-B14F-4D97-AF65-F5344CB8AC3E}">
        <p14:creationId xmlns:p14="http://schemas.microsoft.com/office/powerpoint/2010/main" val="3538005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04444" y="1456239"/>
            <a:ext cx="5548921" cy="4720724"/>
          </a:xfrm>
          <a:prstGeom prst="rect">
            <a:avLst/>
          </a:prstGeom>
        </p:spPr>
      </p:pic>
    </p:spTree>
    <p:extLst>
      <p:ext uri="{BB962C8B-B14F-4D97-AF65-F5344CB8AC3E}">
        <p14:creationId xmlns:p14="http://schemas.microsoft.com/office/powerpoint/2010/main" val="140646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Protocol for the nested PCR: </a:t>
            </a:r>
            <a:endParaRPr lang="en-US" dirty="0"/>
          </a:p>
        </p:txBody>
      </p:sp>
      <p:sp>
        <p:nvSpPr>
          <p:cNvPr id="3" name="Content Placeholder 2"/>
          <p:cNvSpPr>
            <a:spLocks noGrp="1"/>
          </p:cNvSpPr>
          <p:nvPr>
            <p:ph idx="1"/>
          </p:nvPr>
        </p:nvSpPr>
        <p:spPr/>
        <p:txBody>
          <a:bodyPr/>
          <a:lstStyle/>
          <a:p>
            <a:r>
              <a:rPr lang="en-US" b="0" dirty="0" smtClean="0">
                <a:effectLst/>
              </a:rPr>
              <a:t>In the year 1993, </a:t>
            </a:r>
            <a:r>
              <a:rPr lang="en-US" b="0" i="1" dirty="0" err="1" smtClean="0">
                <a:effectLst/>
              </a:rPr>
              <a:t>Kamolvarin</a:t>
            </a:r>
            <a:r>
              <a:rPr lang="en-US" b="0" dirty="0" smtClean="0">
                <a:effectLst/>
              </a:rPr>
              <a:t> and coworkers described the method for use of two sets of primers for increasing sensitivity and specificity of the PCR. </a:t>
            </a:r>
            <a:endParaRPr lang="en-US" dirty="0" smtClean="0"/>
          </a:p>
          <a:p>
            <a:r>
              <a:rPr lang="en-US" b="0" dirty="0" smtClean="0">
                <a:effectLst/>
              </a:rPr>
              <a:t>The nested PCR reaction is complete into two steps, a first round of amplification with the outer forward and reverse primers. The protocol is as described, </a:t>
            </a:r>
            <a:endParaRPr lang="en-US" dirty="0" smtClean="0"/>
          </a:p>
          <a:p>
            <a:endParaRPr lang="en-US" dirty="0"/>
          </a:p>
        </p:txBody>
      </p:sp>
    </p:spTree>
    <p:extLst>
      <p:ext uri="{BB962C8B-B14F-4D97-AF65-F5344CB8AC3E}">
        <p14:creationId xmlns:p14="http://schemas.microsoft.com/office/powerpoint/2010/main" val="410885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423142" y="1027906"/>
            <a:ext cx="7345716" cy="5116364"/>
          </a:xfrm>
          <a:prstGeom prst="rect">
            <a:avLst/>
          </a:prstGeom>
        </p:spPr>
      </p:pic>
    </p:spTree>
    <p:extLst>
      <p:ext uri="{BB962C8B-B14F-4D97-AF65-F5344CB8AC3E}">
        <p14:creationId xmlns:p14="http://schemas.microsoft.com/office/powerpoint/2010/main" val="223535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effectLst/>
              </a:rPr>
              <a:t>After the reaction preparation, put the PCR as shown into the table below, note that the cycles number is 25 cycles </a:t>
            </a:r>
            <a:endParaRPr lang="en-US" dirty="0"/>
          </a:p>
        </p:txBody>
      </p:sp>
      <p:pic>
        <p:nvPicPr>
          <p:cNvPr id="4" name="Picture 3"/>
          <p:cNvPicPr>
            <a:picLocks noChangeAspect="1"/>
          </p:cNvPicPr>
          <p:nvPr/>
        </p:nvPicPr>
        <p:blipFill>
          <a:blip r:embed="rId2"/>
          <a:stretch>
            <a:fillRect/>
          </a:stretch>
        </p:blipFill>
        <p:spPr>
          <a:xfrm>
            <a:off x="1927280" y="2756076"/>
            <a:ext cx="8347549" cy="2651302"/>
          </a:xfrm>
          <a:prstGeom prst="rect">
            <a:avLst/>
          </a:prstGeom>
        </p:spPr>
      </p:pic>
    </p:spTree>
    <p:extLst>
      <p:ext uri="{BB962C8B-B14F-4D97-AF65-F5344CB8AC3E}">
        <p14:creationId xmlns:p14="http://schemas.microsoft.com/office/powerpoint/2010/main" val="287757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effectLst/>
              </a:rPr>
              <a:t>After the completion of the first round of amplification, take the tubes and prepare the reaction for the second round of amplification.</a:t>
            </a:r>
            <a:endParaRPr lang="en-US" dirty="0" smtClean="0"/>
          </a:p>
          <a:p>
            <a:r>
              <a:rPr lang="en-US" b="0" dirty="0" smtClean="0">
                <a:effectLst/>
              </a:rPr>
              <a:t>Now add 1µL inner forward primer and 1µL inner reverse primer to the PCR reaction tubes of the first round of amplification. </a:t>
            </a:r>
            <a:endParaRPr lang="en-US" dirty="0" smtClean="0"/>
          </a:p>
          <a:p>
            <a:r>
              <a:rPr lang="en-US" b="0" dirty="0" smtClean="0">
                <a:effectLst/>
              </a:rPr>
              <a:t>Or</a:t>
            </a:r>
            <a:endParaRPr lang="en-US" dirty="0" smtClean="0"/>
          </a:p>
          <a:p>
            <a:r>
              <a:rPr lang="en-US" b="0" dirty="0" smtClean="0">
                <a:effectLst/>
              </a:rPr>
              <a:t>We can use another method in which, 3µL of PCR product is taken from the first amplification and use it as a template, prepare the reaction as followed. </a:t>
            </a:r>
            <a:endParaRPr lang="en-US" dirty="0" smtClean="0"/>
          </a:p>
          <a:p>
            <a:endParaRPr lang="en-US" dirty="0"/>
          </a:p>
        </p:txBody>
      </p:sp>
    </p:spTree>
    <p:extLst>
      <p:ext uri="{BB962C8B-B14F-4D97-AF65-F5344CB8AC3E}">
        <p14:creationId xmlns:p14="http://schemas.microsoft.com/office/powerpoint/2010/main" val="258506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effectLst/>
              </a:rPr>
              <a:t>Place it back into the PCR machine. </a:t>
            </a:r>
            <a:endParaRPr lang="en-US" dirty="0"/>
          </a:p>
        </p:txBody>
      </p:sp>
      <p:pic>
        <p:nvPicPr>
          <p:cNvPr id="4" name="Content Placeholder 3"/>
          <p:cNvPicPr>
            <a:picLocks noGrp="1" noChangeAspect="1"/>
          </p:cNvPicPr>
          <p:nvPr>
            <p:ph idx="1"/>
          </p:nvPr>
        </p:nvPicPr>
        <p:blipFill>
          <a:blip r:embed="rId2"/>
          <a:stretch>
            <a:fillRect/>
          </a:stretch>
        </p:blipFill>
        <p:spPr>
          <a:xfrm>
            <a:off x="1878334" y="2160588"/>
            <a:ext cx="6195370" cy="3881437"/>
          </a:xfrm>
          <a:prstGeom prst="rect">
            <a:avLst/>
          </a:prstGeom>
        </p:spPr>
      </p:pic>
    </p:spTree>
    <p:extLst>
      <p:ext uri="{BB962C8B-B14F-4D97-AF65-F5344CB8AC3E}">
        <p14:creationId xmlns:p14="http://schemas.microsoft.com/office/powerpoint/2010/main" val="379393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effectLst/>
              </a:rPr>
              <a:t>Instead of  25 cycles, set the PCR at 35 cycles. Higher amplification is achieved by increasing the cycles in the second round of PCR. we can amplify more amount of gene of our interest. </a:t>
            </a:r>
          </a:p>
          <a:p>
            <a:endParaRPr lang="en-US" dirty="0"/>
          </a:p>
        </p:txBody>
      </p:sp>
      <p:pic>
        <p:nvPicPr>
          <p:cNvPr id="4" name="Content Placeholder 3"/>
          <p:cNvPicPr>
            <a:picLocks noChangeAspect="1"/>
          </p:cNvPicPr>
          <p:nvPr/>
        </p:nvPicPr>
        <p:blipFill>
          <a:blip r:embed="rId2"/>
          <a:stretch>
            <a:fillRect/>
          </a:stretch>
        </p:blipFill>
        <p:spPr>
          <a:xfrm>
            <a:off x="1308442" y="3358725"/>
            <a:ext cx="9575116" cy="3068269"/>
          </a:xfrm>
          <a:prstGeom prst="rect">
            <a:avLst/>
          </a:prstGeom>
        </p:spPr>
      </p:pic>
    </p:spTree>
    <p:extLst>
      <p:ext uri="{BB962C8B-B14F-4D97-AF65-F5344CB8AC3E}">
        <p14:creationId xmlns:p14="http://schemas.microsoft.com/office/powerpoint/2010/main" val="179087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the nested PCR: </a:t>
            </a:r>
            <a:endParaRPr lang="en-US" dirty="0"/>
          </a:p>
        </p:txBody>
      </p:sp>
      <p:sp>
        <p:nvSpPr>
          <p:cNvPr id="3" name="Content Placeholder 2"/>
          <p:cNvSpPr>
            <a:spLocks noGrp="1"/>
          </p:cNvSpPr>
          <p:nvPr>
            <p:ph idx="1"/>
          </p:nvPr>
        </p:nvSpPr>
        <p:spPr>
          <a:xfrm>
            <a:off x="838200" y="1825624"/>
            <a:ext cx="10515600" cy="4778375"/>
          </a:xfrm>
        </p:spPr>
        <p:txBody>
          <a:bodyPr>
            <a:normAutofit/>
          </a:bodyPr>
          <a:lstStyle/>
          <a:p>
            <a:pPr marL="514350" indent="-514350">
              <a:buFont typeface="+mj-lt"/>
              <a:buAutoNum type="arabicPeriod"/>
            </a:pPr>
            <a:r>
              <a:rPr lang="en-US" b="0" dirty="0" smtClean="0">
                <a:effectLst/>
              </a:rPr>
              <a:t>It is beneficial in studies such as phylogenetic analysis and genetic polymorphism.</a:t>
            </a:r>
          </a:p>
          <a:p>
            <a:pPr marL="514350" indent="-514350">
              <a:buFont typeface="+mj-lt"/>
              <a:buAutoNum type="arabicPeriod"/>
            </a:pPr>
            <a:r>
              <a:rPr lang="en-US" b="0" dirty="0" smtClean="0">
                <a:effectLst/>
              </a:rPr>
              <a:t>The main advantage of the present method is that it gives 100% accuracy, specificity and sensitivity. </a:t>
            </a:r>
          </a:p>
          <a:p>
            <a:pPr marL="514350" indent="-514350">
              <a:buFont typeface="+mj-lt"/>
              <a:buAutoNum type="arabicPeriod"/>
            </a:pPr>
            <a:r>
              <a:rPr lang="en-US" b="0" dirty="0" smtClean="0">
                <a:effectLst/>
              </a:rPr>
              <a:t>For the impossible templates where the GC content might be high or chance of non-specific banding is higher, nested PCR offers the best results.</a:t>
            </a:r>
            <a:endParaRPr lang="en-US" dirty="0" smtClean="0"/>
          </a:p>
          <a:p>
            <a:pPr marL="514350" indent="-514350">
              <a:buFont typeface="+mj-lt"/>
              <a:buAutoNum type="arabicPeriod"/>
            </a:pPr>
            <a:r>
              <a:rPr lang="en-US" b="0" dirty="0" smtClean="0">
                <a:effectLst/>
              </a:rPr>
              <a:t>It is also useful in the amplification of genes with the low abundance.</a:t>
            </a:r>
            <a:endParaRPr lang="en-US" dirty="0" smtClean="0"/>
          </a:p>
          <a:p>
            <a:pPr marL="514350" indent="-514350">
              <a:buFont typeface="+mj-lt"/>
              <a:buAutoNum type="arabicPeriod"/>
            </a:pPr>
            <a:r>
              <a:rPr lang="en-US" b="0" dirty="0" smtClean="0">
                <a:effectLst/>
              </a:rPr>
              <a:t>Further, nested PCR is the best choice for carcinoma and viral infection studies. </a:t>
            </a:r>
            <a:endParaRPr lang="en-US" dirty="0" smtClean="0"/>
          </a:p>
          <a:p>
            <a:r>
              <a:rPr lang="en-US" b="0" dirty="0" smtClean="0">
                <a:effectLst/>
              </a:rPr>
              <a:t>Yet, due to several limitations, the nested PCR is not the first choice for many reactions.   </a:t>
            </a:r>
            <a:endParaRPr lang="en-US" dirty="0" smtClean="0"/>
          </a:p>
        </p:txBody>
      </p:sp>
    </p:spTree>
    <p:extLst>
      <p:ext uri="{BB962C8B-B14F-4D97-AF65-F5344CB8AC3E}">
        <p14:creationId xmlns:p14="http://schemas.microsoft.com/office/powerpoint/2010/main" val="196044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Disadvantages of nested PCR: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0" dirty="0" smtClean="0">
                <a:effectLst/>
              </a:rPr>
              <a:t>The method is time-consuming. </a:t>
            </a:r>
          </a:p>
          <a:p>
            <a:pPr marL="514350" indent="-514350">
              <a:buFont typeface="+mj-lt"/>
              <a:buAutoNum type="arabicPeriod"/>
            </a:pPr>
            <a:r>
              <a:rPr lang="en-US" b="0" dirty="0" smtClean="0">
                <a:effectLst/>
              </a:rPr>
              <a:t>Required more reagents such as an extra set of primer and one extra round of agarose gel electrophoresis. Which means the method is quite costly. </a:t>
            </a:r>
          </a:p>
          <a:p>
            <a:pPr marL="514350" indent="-514350">
              <a:buFont typeface="+mj-lt"/>
              <a:buAutoNum type="arabicPeriod"/>
            </a:pPr>
            <a:r>
              <a:rPr lang="en-US" b="0" dirty="0" smtClean="0">
                <a:effectLst/>
              </a:rPr>
              <a:t>The chance of contamination is also higher. </a:t>
            </a:r>
            <a:endParaRPr lang="en-US" dirty="0"/>
          </a:p>
        </p:txBody>
      </p:sp>
    </p:spTree>
    <p:extLst>
      <p:ext uri="{BB962C8B-B14F-4D97-AF65-F5344CB8AC3E}">
        <p14:creationId xmlns:p14="http://schemas.microsoft.com/office/powerpoint/2010/main" val="2599408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effectLst/>
              </a:rPr>
              <a:t>Role of nested PCR in microbial identification</a:t>
            </a:r>
            <a:endParaRPr lang="en-US" dirty="0"/>
          </a:p>
        </p:txBody>
      </p:sp>
      <p:sp>
        <p:nvSpPr>
          <p:cNvPr id="3" name="Content Placeholder 2"/>
          <p:cNvSpPr>
            <a:spLocks noGrp="1"/>
          </p:cNvSpPr>
          <p:nvPr>
            <p:ph idx="1"/>
          </p:nvPr>
        </p:nvSpPr>
        <p:spPr/>
        <p:txBody>
          <a:bodyPr/>
          <a:lstStyle/>
          <a:p>
            <a:r>
              <a:rPr lang="en-US" b="0" dirty="0" smtClean="0">
                <a:effectLst/>
              </a:rPr>
              <a:t>The nested qPCR or the nested RT-PCR gives great power to this technique which can be a helpful method for the phylogenetic analysis and identification of different pathogens. </a:t>
            </a:r>
            <a:endParaRPr lang="en-US" dirty="0" smtClean="0"/>
          </a:p>
          <a:p>
            <a:r>
              <a:rPr lang="en-US" b="0" dirty="0" smtClean="0">
                <a:effectLst/>
              </a:rPr>
              <a:t>The technique has higher sensitive hence even if the sample contains lower DNA, it can amplify, which is not possible by the conventional PCR technique. In addition to this, the method is highly specific.</a:t>
            </a:r>
            <a:endParaRPr lang="en-US" dirty="0" smtClean="0"/>
          </a:p>
          <a:p>
            <a:r>
              <a:rPr lang="en-US" b="0" dirty="0" smtClean="0">
                <a:effectLst/>
              </a:rPr>
              <a:t>In the nested real-time PCR, the universal primers for 16S and 18S </a:t>
            </a:r>
            <a:r>
              <a:rPr lang="en-US" b="0" dirty="0" err="1" smtClean="0">
                <a:effectLst/>
              </a:rPr>
              <a:t>rRNA</a:t>
            </a:r>
            <a:r>
              <a:rPr lang="en-US" b="0" dirty="0" smtClean="0">
                <a:effectLst/>
              </a:rPr>
              <a:t> are used as an outer primer.</a:t>
            </a:r>
            <a:endParaRPr lang="en-US" dirty="0" smtClean="0"/>
          </a:p>
          <a:p>
            <a:endParaRPr lang="en-US" dirty="0"/>
          </a:p>
        </p:txBody>
      </p:sp>
    </p:spTree>
    <p:extLst>
      <p:ext uri="{BB962C8B-B14F-4D97-AF65-F5344CB8AC3E}">
        <p14:creationId xmlns:p14="http://schemas.microsoft.com/office/powerpoint/2010/main" val="322661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dedication</a:t>
            </a:r>
            <a:endParaRPr lang="en-US" b="1" dirty="0"/>
          </a:p>
        </p:txBody>
      </p:sp>
      <p:sp>
        <p:nvSpPr>
          <p:cNvPr id="3" name="Content Placeholder 2"/>
          <p:cNvSpPr>
            <a:spLocks noGrp="1"/>
          </p:cNvSpPr>
          <p:nvPr>
            <p:ph idx="1"/>
          </p:nvPr>
        </p:nvSpPr>
        <p:spPr/>
        <p:txBody>
          <a:bodyPr/>
          <a:lstStyle/>
          <a:p>
            <a:pPr marL="0" indent="0" algn="ctr">
              <a:buNone/>
            </a:pPr>
            <a:r>
              <a:rPr lang="en-US" dirty="0" smtClean="0"/>
              <a:t>To spirit of my mother</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492" y="2726113"/>
            <a:ext cx="2830808" cy="3842265"/>
          </a:xfrm>
          <a:prstGeom prst="rect">
            <a:avLst/>
          </a:prstGeom>
        </p:spPr>
      </p:pic>
    </p:spTree>
    <p:extLst>
      <p:ext uri="{BB962C8B-B14F-4D97-AF65-F5344CB8AC3E}">
        <p14:creationId xmlns:p14="http://schemas.microsoft.com/office/powerpoint/2010/main" val="3907297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38400" y="938784"/>
            <a:ext cx="6639835" cy="5441379"/>
          </a:xfrm>
          <a:prstGeom prst="rect">
            <a:avLst/>
          </a:prstGeom>
        </p:spPr>
      </p:pic>
    </p:spTree>
    <p:extLst>
      <p:ext uri="{BB962C8B-B14F-4D97-AF65-F5344CB8AC3E}">
        <p14:creationId xmlns:p14="http://schemas.microsoft.com/office/powerpoint/2010/main" val="266162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0" dirty="0" smtClean="0">
                <a:effectLst/>
              </a:rPr>
              <a:t>Once it amplifies into the PCR machine, the set of species-specific or unique sequence primers are used as an inner set of primers. </a:t>
            </a:r>
            <a:endParaRPr lang="en-US" dirty="0" smtClean="0"/>
          </a:p>
          <a:p>
            <a:r>
              <a:rPr lang="en-US" b="0" dirty="0" smtClean="0">
                <a:effectLst/>
              </a:rPr>
              <a:t>The second round of PCR or multiplex PCR (more set of primers for different species), individual PCR or the target-specific PCR technique can be applied.</a:t>
            </a:r>
            <a:endParaRPr lang="en-US" dirty="0" smtClean="0"/>
          </a:p>
          <a:p>
            <a:r>
              <a:rPr lang="en-US" dirty="0" smtClean="0"/>
              <a:t>The unique sequence primers are specific to one pathogen which amplifies the template DNA if the target sequence is present.</a:t>
            </a:r>
          </a:p>
          <a:p>
            <a:r>
              <a:rPr lang="en-US" b="0" dirty="0" smtClean="0">
                <a:effectLst/>
              </a:rPr>
              <a:t>Once the amplification is achieved, the amount of pathogen present in the sample is measured quantitatively-ultimately the species of the pathogen can be identified.</a:t>
            </a:r>
            <a:endParaRPr lang="en-US" dirty="0" smtClean="0"/>
          </a:p>
          <a:p>
            <a:endParaRPr lang="en-US" dirty="0"/>
          </a:p>
        </p:txBody>
      </p:sp>
    </p:spTree>
    <p:extLst>
      <p:ext uri="{BB962C8B-B14F-4D97-AF65-F5344CB8AC3E}">
        <p14:creationId xmlns:p14="http://schemas.microsoft.com/office/powerpoint/2010/main" val="2371957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43660" y="2160588"/>
            <a:ext cx="4664717" cy="3881437"/>
          </a:xfrm>
          <a:prstGeom prst="rect">
            <a:avLst/>
          </a:prstGeom>
        </p:spPr>
      </p:pic>
    </p:spTree>
    <p:extLst>
      <p:ext uri="{BB962C8B-B14F-4D97-AF65-F5344CB8AC3E}">
        <p14:creationId xmlns:p14="http://schemas.microsoft.com/office/powerpoint/2010/main" val="1291636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9954" y="2040114"/>
            <a:ext cx="4070149" cy="3896607"/>
          </a:xfrm>
        </p:spPr>
        <p:txBody>
          <a:bodyPr/>
          <a:lstStyle/>
          <a:p>
            <a:r>
              <a:rPr lang="en-US" b="0" dirty="0" smtClean="0">
                <a:effectLst/>
              </a:rPr>
              <a:t>By using the universal primer and sequence-specific primer phylogenetic tree for different species of the pathogen can be prepared as well.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104" y="365125"/>
            <a:ext cx="7299286" cy="5921022"/>
          </a:xfrm>
          <a:prstGeom prst="rect">
            <a:avLst/>
          </a:prstGeom>
        </p:spPr>
      </p:pic>
    </p:spTree>
    <p:extLst>
      <p:ext uri="{BB962C8B-B14F-4D97-AF65-F5344CB8AC3E}">
        <p14:creationId xmlns:p14="http://schemas.microsoft.com/office/powerpoint/2010/main" val="2903079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705" y="801512"/>
            <a:ext cx="8646174" cy="5454474"/>
          </a:xfrm>
        </p:spPr>
      </p:pic>
    </p:spTree>
    <p:extLst>
      <p:ext uri="{BB962C8B-B14F-4D97-AF65-F5344CB8AC3E}">
        <p14:creationId xmlns:p14="http://schemas.microsoft.com/office/powerpoint/2010/main" val="2039810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dirty="0"/>
          </a:p>
        </p:txBody>
      </p:sp>
      <p:sp>
        <p:nvSpPr>
          <p:cNvPr id="3" name="Content Placeholder 2"/>
          <p:cNvSpPr>
            <a:spLocks noGrp="1"/>
          </p:cNvSpPr>
          <p:nvPr>
            <p:ph idx="1"/>
          </p:nvPr>
        </p:nvSpPr>
        <p:spPr/>
        <p:txBody>
          <a:bodyPr/>
          <a:lstStyle/>
          <a:p>
            <a:r>
              <a:rPr lang="en-US" dirty="0" smtClean="0"/>
              <a:t>Although the nested PCR is the best choice for achieving the specificity, it consumes more time. It is restricted, the technique is not suitable for </a:t>
            </a:r>
            <a:r>
              <a:rPr lang="en-US" dirty="0" smtClean="0">
                <a:hlinkClick r:id="rId2"/>
              </a:rPr>
              <a:t>long-range PCR</a:t>
            </a:r>
            <a:r>
              <a:rPr lang="en-US" dirty="0" smtClean="0"/>
              <a:t>.</a:t>
            </a:r>
          </a:p>
          <a:p>
            <a:r>
              <a:rPr lang="en-US" dirty="0" smtClean="0"/>
              <a:t>Still, the nested PCR is one of the gold standard method used in the identification of pathogens. The combined multiplex-nested PCR method is used in the study of 16s </a:t>
            </a:r>
            <a:r>
              <a:rPr lang="en-US" dirty="0" err="1" smtClean="0"/>
              <a:t>rRNA</a:t>
            </a:r>
            <a:r>
              <a:rPr lang="en-US" dirty="0" smtClean="0"/>
              <a:t> and 18s </a:t>
            </a:r>
            <a:r>
              <a:rPr lang="en-US" dirty="0" err="1" smtClean="0"/>
              <a:t>rRNA</a:t>
            </a:r>
            <a:r>
              <a:rPr lang="en-US" dirty="0" smtClean="0"/>
              <a:t> of HCV and HSV.</a:t>
            </a:r>
          </a:p>
          <a:p>
            <a:endParaRPr lang="en-US" dirty="0"/>
          </a:p>
        </p:txBody>
      </p:sp>
    </p:spTree>
    <p:extLst>
      <p:ext uri="{BB962C8B-B14F-4D97-AF65-F5344CB8AC3E}">
        <p14:creationId xmlns:p14="http://schemas.microsoft.com/office/powerpoint/2010/main" val="261388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Topics:</a:t>
            </a:r>
            <a:endParaRPr lang="en-US" dirty="0"/>
          </a:p>
        </p:txBody>
      </p:sp>
      <p:sp>
        <p:nvSpPr>
          <p:cNvPr id="3" name="Content Placeholder 2"/>
          <p:cNvSpPr>
            <a:spLocks noGrp="1"/>
          </p:cNvSpPr>
          <p:nvPr>
            <p:ph idx="1"/>
          </p:nvPr>
        </p:nvSpPr>
        <p:spPr/>
        <p:txBody>
          <a:bodyPr/>
          <a:lstStyle/>
          <a:p>
            <a:r>
              <a:rPr lang="en-US" dirty="0" smtClean="0">
                <a:hlinkClick r:id="rId2" tooltip="What is nested PCR? "/>
              </a:rPr>
              <a:t>What is nested PCR? </a:t>
            </a:r>
            <a:endParaRPr lang="en-US" dirty="0" smtClean="0"/>
          </a:p>
          <a:p>
            <a:r>
              <a:rPr lang="en-US" dirty="0" smtClean="0">
                <a:hlinkClick r:id="rId3" tooltip="Protocol for the nested PCR: "/>
              </a:rPr>
              <a:t>Protocol for the nested PCR: </a:t>
            </a:r>
            <a:endParaRPr lang="en-US" dirty="0" smtClean="0"/>
          </a:p>
          <a:p>
            <a:pPr lvl="1"/>
            <a:r>
              <a:rPr lang="en-US" dirty="0" smtClean="0">
                <a:hlinkClick r:id="rId4" tooltip="Advantages of the nested PCR: "/>
              </a:rPr>
              <a:t>Advantages of the nested PCR: </a:t>
            </a:r>
            <a:endParaRPr lang="en-US" dirty="0" smtClean="0"/>
          </a:p>
          <a:p>
            <a:pPr lvl="1"/>
            <a:r>
              <a:rPr lang="en-US" dirty="0" smtClean="0">
                <a:hlinkClick r:id="rId5" tooltip="Disadvantages of nested PCR: "/>
              </a:rPr>
              <a:t>Disadvantages of nested PCR: </a:t>
            </a:r>
            <a:endParaRPr lang="en-US" dirty="0" smtClean="0"/>
          </a:p>
          <a:p>
            <a:r>
              <a:rPr lang="en-US" dirty="0" smtClean="0">
                <a:hlinkClick r:id="rId6" tooltip="Role of nested PCR in microbial identification"/>
              </a:rPr>
              <a:t>Role of nested PCR in microbial identification</a:t>
            </a:r>
            <a:endParaRPr lang="en-US" dirty="0" smtClean="0"/>
          </a:p>
          <a:p>
            <a:r>
              <a:rPr lang="en-US" dirty="0" smtClean="0">
                <a:hlinkClick r:id="rId7" tooltip="Conclusion:"/>
              </a:rPr>
              <a:t>Conclusion:</a:t>
            </a:r>
            <a:endParaRPr lang="en-US" dirty="0" smtClean="0"/>
          </a:p>
          <a:p>
            <a:pPr lvl="2"/>
            <a:r>
              <a:rPr lang="en-US" dirty="0" smtClean="0">
                <a:hlinkClick r:id="rId8" tooltip="Share this:"/>
              </a:rPr>
              <a:t>Share this:</a:t>
            </a:r>
            <a:endParaRPr lang="en-US" dirty="0" smtClean="0"/>
          </a:p>
          <a:p>
            <a:endParaRPr lang="en-US" dirty="0"/>
          </a:p>
        </p:txBody>
      </p:sp>
    </p:spTree>
    <p:extLst>
      <p:ext uri="{BB962C8B-B14F-4D97-AF65-F5344CB8AC3E}">
        <p14:creationId xmlns:p14="http://schemas.microsoft.com/office/powerpoint/2010/main" val="249921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nested PCR?</a:t>
            </a:r>
            <a:endParaRPr lang="en-US" dirty="0"/>
          </a:p>
        </p:txBody>
      </p:sp>
      <p:sp>
        <p:nvSpPr>
          <p:cNvPr id="3" name="Content Placeholder 2"/>
          <p:cNvSpPr>
            <a:spLocks noGrp="1"/>
          </p:cNvSpPr>
          <p:nvPr>
            <p:ph idx="1"/>
          </p:nvPr>
        </p:nvSpPr>
        <p:spPr/>
        <p:txBody>
          <a:bodyPr>
            <a:normAutofit/>
          </a:bodyPr>
          <a:lstStyle/>
          <a:p>
            <a:r>
              <a:rPr lang="en-US" dirty="0" smtClean="0"/>
              <a:t>In the nested PCR, the specificity of the PCR reaction is enhanced by reducing the non-specific binding with the help of the two sets of primer.</a:t>
            </a:r>
          </a:p>
          <a:p>
            <a:r>
              <a:rPr lang="en-US" b="0" dirty="0" smtClean="0">
                <a:effectLst/>
              </a:rPr>
              <a:t>The first set of primer binds outside of our target DNA and amplifies larger fragment, this set of primer is referred to as </a:t>
            </a:r>
            <a:r>
              <a:rPr lang="en-US" b="0" i="1" dirty="0" smtClean="0">
                <a:effectLst/>
              </a:rPr>
              <a:t>an outer primer.</a:t>
            </a:r>
            <a:endParaRPr lang="en-US" dirty="0" smtClean="0"/>
          </a:p>
          <a:p>
            <a:r>
              <a:rPr lang="en-US" b="0" dirty="0" smtClean="0">
                <a:effectLst/>
              </a:rPr>
              <a:t>The specificity is the main aim of any of the PCR reaction. Every PCR modifications are mean to increase the specificity as well as the sensitivity of the reaction. </a:t>
            </a:r>
          </a:p>
          <a:p>
            <a:r>
              <a:rPr lang="en-US" b="0" dirty="0" smtClean="0">
                <a:effectLst/>
              </a:rPr>
              <a:t>The nested PCR is the best choice in the </a:t>
            </a:r>
            <a:r>
              <a:rPr lang="en-US" b="0" dirty="0" smtClean="0">
                <a:effectLst/>
                <a:hlinkClick r:id="rId2"/>
              </a:rPr>
              <a:t>microbial identification</a:t>
            </a:r>
            <a:r>
              <a:rPr lang="en-US" b="0" dirty="0" smtClean="0">
                <a:effectLst/>
              </a:rPr>
              <a:t> and 16s RNA analysis. We will discuss it in the latter part of this article.</a:t>
            </a:r>
          </a:p>
          <a:p>
            <a:endParaRPr lang="en-US" dirty="0"/>
          </a:p>
        </p:txBody>
      </p:sp>
    </p:spTree>
    <p:extLst>
      <p:ext uri="{BB962C8B-B14F-4D97-AF65-F5344CB8AC3E}">
        <p14:creationId xmlns:p14="http://schemas.microsoft.com/office/powerpoint/2010/main" val="146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effectLst/>
              </a:rPr>
              <a:t>Another set of primer binds specifically at the target site and in the second round of amplification, it amplifies only the target DNA, this set of primer is referred to as </a:t>
            </a:r>
            <a:r>
              <a:rPr lang="en-US" b="0" i="1" dirty="0" smtClean="0">
                <a:effectLst/>
              </a:rPr>
              <a:t>an inner primer. </a:t>
            </a:r>
            <a:endParaRPr lang="en-US" dirty="0" smtClean="0"/>
          </a:p>
          <a:p>
            <a:r>
              <a:rPr lang="en-US" b="0" dirty="0" smtClean="0">
                <a:effectLst/>
              </a:rPr>
              <a:t>Here, in the nested PCR, our template DNA is the primary binding site for the outer set of primers while the amplicon of the first set of the PCR is the site for binding for the inner set of primers.</a:t>
            </a:r>
          </a:p>
          <a:p>
            <a:r>
              <a:rPr lang="en-US" b="0" dirty="0" smtClean="0">
                <a:effectLst/>
              </a:rPr>
              <a:t>Interestingly, the technique does not require any additional reagent, chemical or instrumentation besides conventional PCR reactions.</a:t>
            </a:r>
            <a:endParaRPr lang="en-US" dirty="0" smtClean="0"/>
          </a:p>
          <a:p>
            <a:endParaRPr lang="en-US" dirty="0"/>
          </a:p>
        </p:txBody>
      </p:sp>
    </p:spTree>
    <p:extLst>
      <p:ext uri="{BB962C8B-B14F-4D97-AF65-F5344CB8AC3E}">
        <p14:creationId xmlns:p14="http://schemas.microsoft.com/office/powerpoint/2010/main" val="57633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89919" y="2320131"/>
            <a:ext cx="6172200" cy="3562350"/>
          </a:xfrm>
          <a:prstGeom prst="rect">
            <a:avLst/>
          </a:prstGeom>
        </p:spPr>
      </p:pic>
    </p:spTree>
    <p:extLst>
      <p:ext uri="{BB962C8B-B14F-4D97-AF65-F5344CB8AC3E}">
        <p14:creationId xmlns:p14="http://schemas.microsoft.com/office/powerpoint/2010/main" val="91415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effectLst/>
              </a:rPr>
              <a:t>Interestingly, the technique does not require any additional reagent, chemical or instrumentation besides conventional PCR reactions.</a:t>
            </a:r>
            <a:endParaRPr lang="en-US" dirty="0" smtClean="0"/>
          </a:p>
          <a:p>
            <a:r>
              <a:rPr lang="en-US" b="0" dirty="0" smtClean="0">
                <a:effectLst/>
              </a:rPr>
              <a:t>Only one extra single set of primer is sufficient. </a:t>
            </a:r>
            <a:endParaRPr lang="en-US" dirty="0" smtClean="0"/>
          </a:p>
          <a:p>
            <a:r>
              <a:rPr lang="en-US" b="0" dirty="0" smtClean="0">
                <a:effectLst/>
              </a:rPr>
              <a:t>Here, the common problem with the single set of primer or conventional PCR is the early activation of  </a:t>
            </a:r>
            <a:r>
              <a:rPr lang="en-US" b="0" dirty="0" err="1" smtClean="0">
                <a:effectLst/>
                <a:hlinkClick r:id="rId2"/>
              </a:rPr>
              <a:t>Taq</a:t>
            </a:r>
            <a:r>
              <a:rPr lang="en-US" b="0" dirty="0" smtClean="0">
                <a:effectLst/>
                <a:hlinkClick r:id="rId2"/>
              </a:rPr>
              <a:t> DNA polymerase</a:t>
            </a:r>
            <a:r>
              <a:rPr lang="en-US" b="0" dirty="0" smtClean="0">
                <a:effectLst/>
              </a:rPr>
              <a:t>, primer-dimer and the non-specific bindings of primer to the template DNA.</a:t>
            </a:r>
            <a:endParaRPr lang="en-US" dirty="0" smtClean="0"/>
          </a:p>
          <a:p>
            <a:r>
              <a:rPr lang="en-US" dirty="0" smtClean="0"/>
              <a:t>Related article: </a:t>
            </a:r>
            <a:r>
              <a:rPr lang="en-US" dirty="0" smtClean="0">
                <a:hlinkClick r:id="rId3"/>
              </a:rPr>
              <a:t>“Primer Dimer”: Zones DNA amplification by pairing with foe oligo</a:t>
            </a:r>
            <a:r>
              <a:rPr lang="en-US" dirty="0" smtClean="0"/>
              <a:t>.</a:t>
            </a:r>
          </a:p>
          <a:p>
            <a:endParaRPr lang="en-US" dirty="0"/>
          </a:p>
        </p:txBody>
      </p:sp>
    </p:spTree>
    <p:extLst>
      <p:ext uri="{BB962C8B-B14F-4D97-AF65-F5344CB8AC3E}">
        <p14:creationId xmlns:p14="http://schemas.microsoft.com/office/powerpoint/2010/main" val="155271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outer set of primer: </a:t>
            </a:r>
            <a:endParaRPr lang="en-US" dirty="0"/>
          </a:p>
        </p:txBody>
      </p:sp>
      <p:sp>
        <p:nvSpPr>
          <p:cNvPr id="3" name="Content Placeholder 2"/>
          <p:cNvSpPr>
            <a:spLocks noGrp="1"/>
          </p:cNvSpPr>
          <p:nvPr>
            <p:ph idx="1"/>
          </p:nvPr>
        </p:nvSpPr>
        <p:spPr/>
        <p:txBody>
          <a:bodyPr/>
          <a:lstStyle/>
          <a:p>
            <a:r>
              <a:rPr lang="en-US" b="0" dirty="0" smtClean="0">
                <a:effectLst/>
              </a:rPr>
              <a:t>The outer primers are primers that are upstream to the inner set of primers. The outer primers are bind to the outside to the flanking region of out target DNA. </a:t>
            </a:r>
            <a:endParaRPr lang="en-US" dirty="0" smtClean="0"/>
          </a:p>
          <a:p>
            <a:r>
              <a:rPr lang="en-US" b="0" dirty="0" smtClean="0">
                <a:effectLst/>
              </a:rPr>
              <a:t>In the first round of PCR, It is possible that this primer can bind to the site other than the target site and amplifies it. Multiple DNA bands might be observed and lead to false-positive results. </a:t>
            </a:r>
            <a:endParaRPr lang="en-US" dirty="0" smtClean="0"/>
          </a:p>
          <a:p>
            <a:r>
              <a:rPr lang="en-US" b="0" dirty="0" smtClean="0">
                <a:effectLst/>
              </a:rPr>
              <a:t>However, the magic begins with the use of the inner set of primer. </a:t>
            </a:r>
            <a:endParaRPr lang="en-US" dirty="0" smtClean="0"/>
          </a:p>
          <a:p>
            <a:endParaRPr lang="en-US" dirty="0"/>
          </a:p>
        </p:txBody>
      </p:sp>
    </p:spTree>
    <p:extLst>
      <p:ext uri="{BB962C8B-B14F-4D97-AF65-F5344CB8AC3E}">
        <p14:creationId xmlns:p14="http://schemas.microsoft.com/office/powerpoint/2010/main" val="338687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inner set of primer: </a:t>
            </a:r>
            <a:endParaRPr lang="en-US" dirty="0"/>
          </a:p>
        </p:txBody>
      </p:sp>
      <p:sp>
        <p:nvSpPr>
          <p:cNvPr id="3" name="Content Placeholder 2"/>
          <p:cNvSpPr>
            <a:spLocks noGrp="1"/>
          </p:cNvSpPr>
          <p:nvPr>
            <p:ph idx="1"/>
          </p:nvPr>
        </p:nvSpPr>
        <p:spPr/>
        <p:txBody>
          <a:bodyPr/>
          <a:lstStyle/>
          <a:p>
            <a:r>
              <a:rPr lang="en-US" b="0" dirty="0" smtClean="0">
                <a:effectLst/>
              </a:rPr>
              <a:t>Even if the non-specific </a:t>
            </a:r>
            <a:r>
              <a:rPr lang="en-US" b="0" dirty="0" smtClean="0">
                <a:effectLst/>
                <a:hlinkClick r:id="rId2"/>
              </a:rPr>
              <a:t>DNA</a:t>
            </a:r>
            <a:r>
              <a:rPr lang="en-US" b="0" dirty="0" smtClean="0">
                <a:effectLst/>
              </a:rPr>
              <a:t> sequences can be amplified in the first round of PCR, that non-specific DNA will not be amplified in the second set of amplification.  </a:t>
            </a:r>
            <a:endParaRPr lang="en-US" dirty="0" smtClean="0"/>
          </a:p>
          <a:p>
            <a:r>
              <a:rPr lang="en-US" b="0" dirty="0" smtClean="0">
                <a:effectLst/>
              </a:rPr>
              <a:t>The second set of primer is specific to the inner sequence (amplicon of the first round of PCR). </a:t>
            </a:r>
            <a:endParaRPr lang="en-US" dirty="0" smtClean="0"/>
          </a:p>
          <a:p>
            <a:r>
              <a:rPr lang="en-US" b="0" dirty="0" smtClean="0">
                <a:effectLst/>
              </a:rPr>
              <a:t>It is very unlikely that the inner set of primers binds to other than its specific site because the amplicon from the first round of PCR is the template for the second round of amplification.</a:t>
            </a:r>
            <a:endParaRPr lang="en-US" dirty="0"/>
          </a:p>
        </p:txBody>
      </p:sp>
    </p:spTree>
    <p:extLst>
      <p:ext uri="{BB962C8B-B14F-4D97-AF65-F5344CB8AC3E}">
        <p14:creationId xmlns:p14="http://schemas.microsoft.com/office/powerpoint/2010/main" val="41903001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TotalTime>
  <Words>1073</Words>
  <Application>Microsoft Office PowerPoint</Application>
  <PresentationFormat>Widescreen</PresentationFormat>
  <Paragraphs>67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Mangal</vt:lpstr>
      <vt:lpstr>Trebuchet MS</vt:lpstr>
      <vt:lpstr>Wingdings 3</vt:lpstr>
      <vt:lpstr>Facet</vt:lpstr>
      <vt:lpstr>nested PCR</vt:lpstr>
      <vt:lpstr>dedication</vt:lpstr>
      <vt:lpstr>Key Topics:</vt:lpstr>
      <vt:lpstr>What is nested PCR?</vt:lpstr>
      <vt:lpstr>PowerPoint Presentation</vt:lpstr>
      <vt:lpstr>PowerPoint Presentation</vt:lpstr>
      <vt:lpstr>PowerPoint Presentation</vt:lpstr>
      <vt:lpstr>The outer set of primer: </vt:lpstr>
      <vt:lpstr>The inner set of primer: </vt:lpstr>
      <vt:lpstr>PowerPoint Presentation</vt:lpstr>
      <vt:lpstr>Protocol for the nested PCR: </vt:lpstr>
      <vt:lpstr>PowerPoint Presentation</vt:lpstr>
      <vt:lpstr>PowerPoint Presentation</vt:lpstr>
      <vt:lpstr>PowerPoint Presentation</vt:lpstr>
      <vt:lpstr>Place it back into the PCR machine. </vt:lpstr>
      <vt:lpstr>PowerPoint Presentation</vt:lpstr>
      <vt:lpstr>Advantages of the nested PCR: </vt:lpstr>
      <vt:lpstr>Disadvantages of nested PCR: </vt:lpstr>
      <vt:lpstr>Role of nested PCR in microbial identification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nested PCR</dc:title>
  <dc:creator>USER</dc:creator>
  <cp:lastModifiedBy>USER</cp:lastModifiedBy>
  <cp:revision>16</cp:revision>
  <dcterms:created xsi:type="dcterms:W3CDTF">2020-04-08T11:20:34Z</dcterms:created>
  <dcterms:modified xsi:type="dcterms:W3CDTF">2020-04-19T11:43:21Z</dcterms:modified>
</cp:coreProperties>
</file>